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9"/>
  </p:notesMasterIdLst>
  <p:handoutMasterIdLst>
    <p:handoutMasterId r:id="rId20"/>
  </p:handoutMasterIdLst>
  <p:sldIdLst>
    <p:sldId id="256" r:id="rId2"/>
    <p:sldId id="275" r:id="rId3"/>
    <p:sldId id="257" r:id="rId4"/>
    <p:sldId id="265" r:id="rId5"/>
    <p:sldId id="270" r:id="rId6"/>
    <p:sldId id="269" r:id="rId7"/>
    <p:sldId id="274" r:id="rId8"/>
    <p:sldId id="258" r:id="rId9"/>
    <p:sldId id="281" r:id="rId10"/>
    <p:sldId id="278" r:id="rId11"/>
    <p:sldId id="279" r:id="rId12"/>
    <p:sldId id="272" r:id="rId13"/>
    <p:sldId id="273" r:id="rId14"/>
    <p:sldId id="271" r:id="rId15"/>
    <p:sldId id="280" r:id="rId16"/>
    <p:sldId id="277"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0" d="100"/>
          <a:sy n="110" d="100"/>
        </p:scale>
        <p:origin x="-586" y="9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FD6E9C-24FC-7343-B9D2-1A7CD0D160DF}" type="datetimeFigureOut">
              <a:rPr kumimoji="1" lang="ja-JP" altLang="en-US" smtClean="0"/>
              <a:t>2015/5/13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C8E45-AD23-C948-8C91-4AF21427F22A}" type="slidenum">
              <a:rPr kumimoji="1" lang="ja-JP" altLang="en-US" smtClean="0"/>
              <a:t>‹#›</a:t>
            </a:fld>
            <a:endParaRPr kumimoji="1" lang="ja-JP" altLang="en-US"/>
          </a:p>
        </p:txBody>
      </p:sp>
    </p:spTree>
    <p:extLst>
      <p:ext uri="{BB962C8B-B14F-4D97-AF65-F5344CB8AC3E}">
        <p14:creationId xmlns:p14="http://schemas.microsoft.com/office/powerpoint/2010/main" val="242463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43641-D4D8-B048-B435-11A97A9E642C}" type="datetimeFigureOut">
              <a:rPr kumimoji="1" lang="ja-JP" altLang="en-US" smtClean="0"/>
              <a:t>2015/5/13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9F448-A038-2F47-9BB8-9B5D0ABF7AF7}" type="slidenum">
              <a:rPr kumimoji="1" lang="ja-JP" altLang="en-US" smtClean="0"/>
              <a:t>‹#›</a:t>
            </a:fld>
            <a:endParaRPr kumimoji="1" lang="ja-JP" altLang="en-US"/>
          </a:p>
        </p:txBody>
      </p:sp>
    </p:spTree>
    <p:extLst>
      <p:ext uri="{BB962C8B-B14F-4D97-AF65-F5344CB8AC3E}">
        <p14:creationId xmlns:p14="http://schemas.microsoft.com/office/powerpoint/2010/main" val="41392330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59F448-A038-2F47-9BB8-9B5D0ABF7AF7}" type="slidenum">
              <a:rPr kumimoji="1" lang="ja-JP" altLang="en-US" smtClean="0"/>
              <a:t>3</a:t>
            </a:fld>
            <a:endParaRPr kumimoji="1" lang="ja-JP" altLang="en-US"/>
          </a:p>
        </p:txBody>
      </p:sp>
    </p:spTree>
    <p:extLst>
      <p:ext uri="{BB962C8B-B14F-4D97-AF65-F5344CB8AC3E}">
        <p14:creationId xmlns:p14="http://schemas.microsoft.com/office/powerpoint/2010/main" val="284832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A2E588A-FE5B-BE44-BFC2-45CAA963B7DC}" type="datetime1">
              <a:rPr lang="ja-JP" altLang="en-US" smtClean="0"/>
              <a:t>2015/5/13</a:t>
            </a:fld>
            <a:endParaRPr lang="en-US"/>
          </a:p>
        </p:txBody>
      </p:sp>
      <p:sp>
        <p:nvSpPr>
          <p:cNvPr id="5" name="Footer Placeholder 4"/>
          <p:cNvSpPr>
            <a:spLocks noGrp="1"/>
          </p:cNvSpPr>
          <p:nvPr>
            <p:ph type="ftr" sz="quarter" idx="11"/>
          </p:nvPr>
        </p:nvSpPr>
        <p:spPr/>
        <p:txBody>
          <a:bodyPr/>
          <a:lstStyle/>
          <a:p>
            <a:r>
              <a:rPr lang="en-US" smtClean="0"/>
              <a:t>Prepared by Yoshi. Warashina/ Fujiyama Trading Ltd.* JUMVEA</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2A11563-73DC-B741-A918-55B3AC5ED60E}" type="datetime1">
              <a:rPr lang="ja-JP" altLang="en-US" smtClean="0"/>
              <a:t>2015/5/13</a:t>
            </a:fld>
            <a:endParaRPr lang="en-US"/>
          </a:p>
        </p:txBody>
      </p:sp>
      <p:sp>
        <p:nvSpPr>
          <p:cNvPr id="5" name="Footer Placeholder 4"/>
          <p:cNvSpPr>
            <a:spLocks noGrp="1"/>
          </p:cNvSpPr>
          <p:nvPr>
            <p:ph type="ftr" sz="quarter" idx="11"/>
          </p:nvPr>
        </p:nvSpPr>
        <p:spPr/>
        <p:txBody>
          <a:bodyPr/>
          <a:lstStyle/>
          <a:p>
            <a:r>
              <a:rPr lang="en-US" smtClean="0"/>
              <a:t>Prepared by Yoshi. Warashina/ Fujiyama Trading Ltd.* JUMVEA</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0A50E4D-9517-3749-AB92-7CFE2EA5FBFF}" type="datetime1">
              <a:rPr lang="ja-JP" altLang="en-US" smtClean="0"/>
              <a:t>2015/5/13</a:t>
            </a:fld>
            <a:endParaRPr lang="en-US"/>
          </a:p>
        </p:txBody>
      </p:sp>
      <p:sp>
        <p:nvSpPr>
          <p:cNvPr id="5" name="Footer Placeholder 4"/>
          <p:cNvSpPr>
            <a:spLocks noGrp="1"/>
          </p:cNvSpPr>
          <p:nvPr>
            <p:ph type="ftr" sz="quarter" idx="11"/>
          </p:nvPr>
        </p:nvSpPr>
        <p:spPr/>
        <p:txBody>
          <a:bodyPr/>
          <a:lstStyle/>
          <a:p>
            <a:r>
              <a:rPr lang="en-US" smtClean="0"/>
              <a:t>Prepared by Yoshi. Warashina/ Fujiyama Trading Ltd.* JUMVEA</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B19CD9-97BB-B246-ACF2-7EFB076EF57F}" type="datetime1">
              <a:rPr lang="ja-JP" altLang="en-US" smtClean="0"/>
              <a:t>2015/5/13</a:t>
            </a:fld>
            <a:endParaRPr lang="en-US"/>
          </a:p>
        </p:txBody>
      </p:sp>
      <p:sp>
        <p:nvSpPr>
          <p:cNvPr id="5" name="Footer Placeholder 4"/>
          <p:cNvSpPr>
            <a:spLocks noGrp="1"/>
          </p:cNvSpPr>
          <p:nvPr>
            <p:ph type="ftr" sz="quarter" idx="11"/>
          </p:nvPr>
        </p:nvSpPr>
        <p:spPr/>
        <p:txBody>
          <a:bodyPr/>
          <a:lstStyle/>
          <a:p>
            <a:r>
              <a:rPr lang="en-US" smtClean="0"/>
              <a:t>Prepared by Yoshi. Warashina/ Fujiyama Trading Ltd.* JUMVEA</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41C93F0-C1F4-454E-A3EF-7D5EE7ED2771}" type="datetime1">
              <a:rPr lang="ja-JP" altLang="en-US" smtClean="0"/>
              <a:t>2015/5/13</a:t>
            </a:fld>
            <a:endParaRPr lang="en-US"/>
          </a:p>
        </p:txBody>
      </p:sp>
      <p:sp>
        <p:nvSpPr>
          <p:cNvPr id="5" name="Footer Placeholder 4"/>
          <p:cNvSpPr>
            <a:spLocks noGrp="1"/>
          </p:cNvSpPr>
          <p:nvPr>
            <p:ph type="ftr" sz="quarter" idx="11"/>
          </p:nvPr>
        </p:nvSpPr>
        <p:spPr/>
        <p:txBody>
          <a:bodyPr/>
          <a:lstStyle/>
          <a:p>
            <a:r>
              <a:rPr lang="en-US" smtClean="0"/>
              <a:t>Prepared by Yoshi. Warashina/ Fujiyama Trading Ltd.* JUMVEA</a:t>
            </a:r>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199260-0044-AB40-9E1C-88E22CC79FEC}" type="datetime1">
              <a:rPr lang="ja-JP" altLang="en-US" smtClean="0"/>
              <a:t>2015/5/13</a:t>
            </a:fld>
            <a:endParaRPr lang="en-US"/>
          </a:p>
        </p:txBody>
      </p:sp>
      <p:sp>
        <p:nvSpPr>
          <p:cNvPr id="6" name="Footer Placeholder 5"/>
          <p:cNvSpPr>
            <a:spLocks noGrp="1"/>
          </p:cNvSpPr>
          <p:nvPr>
            <p:ph type="ftr" sz="quarter" idx="11"/>
          </p:nvPr>
        </p:nvSpPr>
        <p:spPr/>
        <p:txBody>
          <a:bodyPr/>
          <a:lstStyle/>
          <a:p>
            <a:r>
              <a:rPr lang="en-US" smtClean="0"/>
              <a:t>Prepared by Yoshi. Warashina/ Fujiyama Trading Ltd.* JUMVEA</a:t>
            </a:r>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94D193-4A40-814B-8519-452F75D46F52}" type="datetime1">
              <a:rPr lang="ja-JP" altLang="en-US" smtClean="0"/>
              <a:t>2015/5/13</a:t>
            </a:fld>
            <a:endParaRPr lang="en-US"/>
          </a:p>
        </p:txBody>
      </p:sp>
      <p:sp>
        <p:nvSpPr>
          <p:cNvPr id="8" name="Footer Placeholder 7"/>
          <p:cNvSpPr>
            <a:spLocks noGrp="1"/>
          </p:cNvSpPr>
          <p:nvPr>
            <p:ph type="ftr" sz="quarter" idx="11"/>
          </p:nvPr>
        </p:nvSpPr>
        <p:spPr/>
        <p:txBody>
          <a:bodyPr/>
          <a:lstStyle/>
          <a:p>
            <a:r>
              <a:rPr lang="en-US" smtClean="0"/>
              <a:t>Prepared by Yoshi. Warashina/ Fujiyama Trading Ltd.* JUMVEA</a:t>
            </a:r>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DEEAFE9-6FFE-C946-8D48-AE13DB11EEF8}" type="datetime1">
              <a:rPr lang="ja-JP" altLang="en-US" smtClean="0"/>
              <a:t>2015/5/13</a:t>
            </a:fld>
            <a:endParaRPr lang="en-US"/>
          </a:p>
        </p:txBody>
      </p:sp>
      <p:sp>
        <p:nvSpPr>
          <p:cNvPr id="4" name="Footer Placeholder 3"/>
          <p:cNvSpPr>
            <a:spLocks noGrp="1"/>
          </p:cNvSpPr>
          <p:nvPr>
            <p:ph type="ftr" sz="quarter" idx="11"/>
          </p:nvPr>
        </p:nvSpPr>
        <p:spPr/>
        <p:txBody>
          <a:bodyPr/>
          <a:lstStyle/>
          <a:p>
            <a:r>
              <a:rPr lang="en-US" smtClean="0"/>
              <a:t>Prepared by Yoshi. Warashina/ Fujiyama Trading Ltd.* JUMVEA</a:t>
            </a:r>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B5DF7-4BA2-C44D-8A8D-72559840CAD7}" type="datetime1">
              <a:rPr lang="ja-JP" altLang="en-US" smtClean="0"/>
              <a:t>2015/5/13</a:t>
            </a:fld>
            <a:endParaRPr lang="en-US"/>
          </a:p>
        </p:txBody>
      </p:sp>
      <p:sp>
        <p:nvSpPr>
          <p:cNvPr id="3" name="Footer Placeholder 2"/>
          <p:cNvSpPr>
            <a:spLocks noGrp="1"/>
          </p:cNvSpPr>
          <p:nvPr>
            <p:ph type="ftr" sz="quarter" idx="11"/>
          </p:nvPr>
        </p:nvSpPr>
        <p:spPr/>
        <p:txBody>
          <a:bodyPr/>
          <a:lstStyle/>
          <a:p>
            <a:r>
              <a:rPr lang="en-US" smtClean="0"/>
              <a:t>Prepared by Yoshi. Warashina/ Fujiyama Trading Ltd.* JUMVEA</a:t>
            </a:r>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05675D-30FB-9E44-8AB0-32EA439ECA8E}" type="datetime1">
              <a:rPr lang="ja-JP" altLang="en-US" smtClean="0"/>
              <a:t>2015/5/13</a:t>
            </a:fld>
            <a:endParaRPr lang="en-US"/>
          </a:p>
        </p:txBody>
      </p:sp>
      <p:sp>
        <p:nvSpPr>
          <p:cNvPr id="6" name="Footer Placeholder 5"/>
          <p:cNvSpPr>
            <a:spLocks noGrp="1"/>
          </p:cNvSpPr>
          <p:nvPr>
            <p:ph type="ftr" sz="quarter" idx="11"/>
          </p:nvPr>
        </p:nvSpPr>
        <p:spPr/>
        <p:txBody>
          <a:bodyPr/>
          <a:lstStyle/>
          <a:p>
            <a:r>
              <a:rPr lang="en-US" smtClean="0"/>
              <a:t>Prepared by Yoshi. Warashina/ Fujiyama Trading Ltd.* JUMVEA</a:t>
            </a:r>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807F2E2-24AF-C54B-8909-5C9C5DC865DC}" type="datetime1">
              <a:rPr lang="ja-JP" altLang="en-US" smtClean="0"/>
              <a:t>2015/5/13</a:t>
            </a:fld>
            <a:endParaRPr lang="en-US"/>
          </a:p>
        </p:txBody>
      </p:sp>
      <p:sp>
        <p:nvSpPr>
          <p:cNvPr id="6" name="Footer Placeholder 5"/>
          <p:cNvSpPr>
            <a:spLocks noGrp="1"/>
          </p:cNvSpPr>
          <p:nvPr>
            <p:ph type="ftr" sz="quarter" idx="11"/>
          </p:nvPr>
        </p:nvSpPr>
        <p:spPr/>
        <p:txBody>
          <a:bodyPr/>
          <a:lstStyle/>
          <a:p>
            <a:r>
              <a:rPr lang="en-US" smtClean="0"/>
              <a:t>Prepared by Yoshi. Warashina/ Fujiyama Trading Ltd.* JUMVEA</a:t>
            </a:r>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45AB180-FD4D-D74E-94EA-A5791DB2CD89}" type="datetime1">
              <a:rPr lang="ja-JP" altLang="en-US" smtClean="0"/>
              <a:t>2015/5/13</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Prepared by Yoshi. Warashina/ Fujiyama Trading Ltd.* JUMVEA</a:t>
            </a:r>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ja.wikipedia.org/wiki/%E3%82%AA%E3%83%BC%E3%83%88%E3%82%AA%E3%83%BC%E3%82%AF%E3%82%B7%E3%83%A7%E3%83%B3" TargetMode="External"/><Relationship Id="rId2" Type="http://schemas.openxmlformats.org/officeDocument/2006/relationships/hyperlink" Target="http://gyokai-search.com/3-oldcar.ht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2036950" y="5334784"/>
            <a:ext cx="5637010" cy="882119"/>
          </a:xfrm>
        </p:spPr>
        <p:txBody>
          <a:bodyPr>
            <a:normAutofit fontScale="70000" lnSpcReduction="20000"/>
          </a:bodyPr>
          <a:lstStyle/>
          <a:p>
            <a:pPr algn="ctr"/>
            <a:r>
              <a:rPr kumimoji="1" lang="ja-JP" altLang="en-US" dirty="0" smtClean="0">
                <a:solidFill>
                  <a:srgbClr val="000000"/>
                </a:solidFill>
              </a:rPr>
              <a:t>　</a:t>
            </a:r>
          </a:p>
          <a:p>
            <a:pPr algn="ctr"/>
            <a:r>
              <a:rPr kumimoji="1" lang="en-US" altLang="ja-JP" dirty="0" smtClean="0">
                <a:solidFill>
                  <a:srgbClr val="000000"/>
                </a:solidFill>
              </a:rPr>
              <a:t>Prepared by </a:t>
            </a:r>
          </a:p>
          <a:p>
            <a:pPr algn="ctr"/>
            <a:r>
              <a:rPr lang="en-US" altLang="ja-JP" dirty="0" smtClean="0">
                <a:solidFill>
                  <a:srgbClr val="000000"/>
                </a:solidFill>
              </a:rPr>
              <a:t>Yoshiharu </a:t>
            </a:r>
            <a:r>
              <a:rPr lang="en-US" altLang="ja-JP" dirty="0" err="1" smtClean="0">
                <a:solidFill>
                  <a:srgbClr val="000000"/>
                </a:solidFill>
              </a:rPr>
              <a:t>Warashina</a:t>
            </a:r>
            <a:r>
              <a:rPr lang="en-US" altLang="ja-JP" dirty="0" smtClean="0">
                <a:solidFill>
                  <a:srgbClr val="000000"/>
                </a:solidFill>
              </a:rPr>
              <a:t>/Fujiyama Trading Ltd </a:t>
            </a:r>
            <a:r>
              <a:rPr lang="ja-JP" altLang="en-US" dirty="0" smtClean="0">
                <a:solidFill>
                  <a:srgbClr val="000000"/>
                </a:solidFill>
              </a:rPr>
              <a:t>・</a:t>
            </a:r>
            <a:r>
              <a:rPr lang="en-US" altLang="ja-JP" dirty="0" smtClean="0">
                <a:solidFill>
                  <a:srgbClr val="000000"/>
                </a:solidFill>
              </a:rPr>
              <a:t>JUMVEA </a:t>
            </a:r>
            <a:endParaRPr kumimoji="1" lang="ja-JP" altLang="en-US" dirty="0" smtClean="0">
              <a:solidFill>
                <a:srgbClr val="000000"/>
              </a:solidFill>
            </a:endParaRPr>
          </a:p>
        </p:txBody>
      </p:sp>
      <p:sp>
        <p:nvSpPr>
          <p:cNvPr id="3" name="タイトル 2"/>
          <p:cNvSpPr>
            <a:spLocks noGrp="1"/>
          </p:cNvSpPr>
          <p:nvPr>
            <p:ph type="ctrTitle"/>
          </p:nvPr>
        </p:nvSpPr>
        <p:spPr>
          <a:xfrm>
            <a:off x="343107" y="609230"/>
            <a:ext cx="8026966" cy="1282044"/>
          </a:xfrm>
        </p:spPr>
        <p:txBody>
          <a:bodyPr/>
          <a:lstStyle/>
          <a:p>
            <a:pPr marL="182880" indent="0" algn="ctr">
              <a:buNone/>
            </a:pPr>
            <a:r>
              <a:rPr kumimoji="1" lang="en-US" altLang="ja-JP" sz="4000" dirty="0" smtClean="0"/>
              <a:t>2015</a:t>
            </a:r>
            <a:r>
              <a:rPr kumimoji="1" lang="ja-JP" altLang="en-US" sz="4000" dirty="0" smtClean="0"/>
              <a:t>年</a:t>
            </a:r>
            <a:r>
              <a:rPr kumimoji="1" lang="en-US" altLang="ja-JP" sz="4000" dirty="0" smtClean="0"/>
              <a:t> </a:t>
            </a:r>
            <a:r>
              <a:rPr kumimoji="1" lang="ja-JP" altLang="en-US" sz="4000" dirty="0" smtClean="0"/>
              <a:t>中古車輸出</a:t>
            </a:r>
            <a:r>
              <a:rPr lang="ja-JP" altLang="en-US" sz="4000" dirty="0" smtClean="0"/>
              <a:t>概要</a:t>
            </a:r>
            <a:r>
              <a:rPr lang="en-US" altLang="ja-JP" sz="4000" dirty="0" smtClean="0"/>
              <a:t/>
            </a:r>
            <a:br>
              <a:rPr lang="en-US" altLang="ja-JP" sz="4000" dirty="0" smtClean="0"/>
            </a:br>
            <a:r>
              <a:rPr lang="en-US" altLang="ja-JP" sz="2800" dirty="0" smtClean="0"/>
              <a:t>*</a:t>
            </a:r>
            <a:r>
              <a:rPr lang="ja-JP" altLang="en-US" sz="2800" dirty="0" smtClean="0"/>
              <a:t>業界概要と課題点</a:t>
            </a:r>
            <a:r>
              <a:rPr lang="en-US" altLang="ja-JP" sz="2800" dirty="0" smtClean="0"/>
              <a:t>*</a:t>
            </a:r>
            <a:endParaRPr kumimoji="1" lang="ja-JP" altLang="en-US" sz="2800" dirty="0"/>
          </a:p>
        </p:txBody>
      </p:sp>
      <p:pic>
        <p:nvPicPr>
          <p:cNvPr id="4" name="図 3" descr="1800d13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09827" y="2702365"/>
            <a:ext cx="4918783" cy="2500180"/>
          </a:xfrm>
          <a:prstGeom prst="rect">
            <a:avLst/>
          </a:prstGeom>
          <a:ln>
            <a:noFill/>
          </a:ln>
          <a:effectLst>
            <a:outerShdw blurRad="190500" algn="tl" rotWithShape="0">
              <a:srgbClr val="000000">
                <a:alpha val="70000"/>
              </a:srgbClr>
            </a:outerShdw>
          </a:effectLst>
        </p:spPr>
      </p:pic>
      <p:sp>
        <p:nvSpPr>
          <p:cNvPr id="5" name="日付プレースホルダー 4"/>
          <p:cNvSpPr>
            <a:spLocks noGrp="1"/>
          </p:cNvSpPr>
          <p:nvPr>
            <p:ph type="dt" sz="half" idx="10"/>
          </p:nvPr>
        </p:nvSpPr>
        <p:spPr/>
        <p:txBody>
          <a:bodyPr/>
          <a:lstStyle/>
          <a:p>
            <a:fld id="{2826C8F8-5FFD-104E-BBE5-3E40A8509FD3}" type="datetime1">
              <a:rPr lang="ja-JP" altLang="en-US" smtClean="0"/>
              <a:t>2015/5/13</a:t>
            </a:fld>
            <a:endParaRPr lang="en-US" dirty="0"/>
          </a:p>
        </p:txBody>
      </p:sp>
      <p:sp>
        <p:nvSpPr>
          <p:cNvPr id="6" name="スライド番号プレースホルダー 5"/>
          <p:cNvSpPr>
            <a:spLocks noGrp="1"/>
          </p:cNvSpPr>
          <p:nvPr>
            <p:ph type="sldNum" sz="quarter" idx="12"/>
          </p:nvPr>
        </p:nvSpPr>
        <p:spPr/>
        <p:txBody>
          <a:bodyPr/>
          <a:lstStyle/>
          <a:p>
            <a:fld id="{D7E63A33-8271-4DD0-9C48-789913D7C115}" type="slidenum">
              <a:rPr lang="en-US" smtClean="0"/>
              <a:pPr/>
              <a:t>1</a:t>
            </a:fld>
            <a:endParaRPr lang="en-US"/>
          </a:p>
        </p:txBody>
      </p:sp>
    </p:spTree>
    <p:extLst>
      <p:ext uri="{BB962C8B-B14F-4D97-AF65-F5344CB8AC3E}">
        <p14:creationId xmlns:p14="http://schemas.microsoft.com/office/powerpoint/2010/main" val="2575247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B19CD9-97BB-B246-ACF2-7EFB076EF57F}" type="datetime1">
              <a:rPr lang="ja-JP" altLang="en-US" smtClean="0"/>
              <a:t>2015/5/13</a:t>
            </a:fld>
            <a:endParaRPr lang="en-US"/>
          </a:p>
        </p:txBody>
      </p:sp>
      <p:sp>
        <p:nvSpPr>
          <p:cNvPr id="3" name="フッター プレースホルダー 2"/>
          <p:cNvSpPr>
            <a:spLocks noGrp="1"/>
          </p:cNvSpPr>
          <p:nvPr>
            <p:ph type="ftr" sz="quarter" idx="11"/>
          </p:nvPr>
        </p:nvSpPr>
        <p:spPr/>
        <p:txBody>
          <a:bodyPr/>
          <a:lstStyle/>
          <a:p>
            <a:r>
              <a:rPr lang="en-US" smtClean="0"/>
              <a:t>Prepared by Yoshi. Warashina/ Fujiyama Trading Ltd.* JUMVEA</a:t>
            </a:r>
            <a:endParaRPr lang="en-US"/>
          </a:p>
        </p:txBody>
      </p:sp>
      <p:sp>
        <p:nvSpPr>
          <p:cNvPr id="4" name="スライド番号プレースホルダー 3"/>
          <p:cNvSpPr>
            <a:spLocks noGrp="1"/>
          </p:cNvSpPr>
          <p:nvPr>
            <p:ph type="sldNum" sz="quarter" idx="12"/>
          </p:nvPr>
        </p:nvSpPr>
        <p:spPr/>
        <p:txBody>
          <a:bodyPr/>
          <a:lstStyle/>
          <a:p>
            <a:fld id="{D7E63A33-8271-4DD0-9C48-789913D7C115}" type="slidenum">
              <a:rPr lang="en-US" smtClean="0"/>
              <a:pPr/>
              <a:t>10</a:t>
            </a:fld>
            <a:endParaRPr lang="en-US" dirty="0"/>
          </a:p>
        </p:txBody>
      </p:sp>
      <p:sp>
        <p:nvSpPr>
          <p:cNvPr id="5" name="タイトル 4"/>
          <p:cNvSpPr>
            <a:spLocks noGrp="1"/>
          </p:cNvSpPr>
          <p:nvPr>
            <p:ph type="title"/>
          </p:nvPr>
        </p:nvSpPr>
        <p:spPr>
          <a:xfrm>
            <a:off x="277091" y="232756"/>
            <a:ext cx="8409709" cy="1143000"/>
          </a:xfrm>
        </p:spPr>
        <p:txBody>
          <a:bodyPr/>
          <a:lstStyle/>
          <a:p>
            <a:pPr marL="0" indent="0" algn="ctr">
              <a:buNone/>
            </a:pPr>
            <a:r>
              <a:rPr lang="en-US" altLang="en-US" sz="3200" dirty="0" smtClean="0"/>
              <a:t>国内モデルに対する旺盛な海外需要</a:t>
            </a:r>
            <a:br>
              <a:rPr lang="en-US" altLang="en-US" sz="3200" dirty="0" smtClean="0"/>
            </a:br>
            <a:r>
              <a:rPr lang="ja-JP" altLang="en-US" sz="1800" dirty="0" smtClean="0">
                <a:solidFill>
                  <a:srgbClr val="0000FF"/>
                </a:solidFill>
              </a:rPr>
              <a:t>(価格メリットだけでない強い訴求要素が！）</a:t>
            </a:r>
            <a:endParaRPr kumimoji="1" lang="ja-JP" altLang="en-US" sz="1800" dirty="0">
              <a:solidFill>
                <a:srgbClr val="0000FF"/>
              </a:solidFill>
            </a:endParaRPr>
          </a:p>
        </p:txBody>
      </p:sp>
      <p:sp>
        <p:nvSpPr>
          <p:cNvPr id="6" name="コンテンツ プレースホルダー 5"/>
          <p:cNvSpPr>
            <a:spLocks noGrp="1"/>
          </p:cNvSpPr>
          <p:nvPr>
            <p:ph sz="quarter" idx="13"/>
          </p:nvPr>
        </p:nvSpPr>
        <p:spPr>
          <a:xfrm>
            <a:off x="611909" y="1281541"/>
            <a:ext cx="8074891" cy="3556000"/>
          </a:xfrm>
        </p:spPr>
        <p:txBody>
          <a:bodyPr>
            <a:normAutofit fontScale="70000" lnSpcReduction="20000"/>
          </a:bodyPr>
          <a:lstStyle/>
          <a:p>
            <a:pPr marL="45720" indent="0">
              <a:buNone/>
            </a:pPr>
            <a:r>
              <a:rPr lang="en-US" altLang="ja-JP" sz="2900" dirty="0" smtClean="0"/>
              <a:t>★MADE</a:t>
            </a:r>
            <a:r>
              <a:rPr lang="ja-JP" altLang="en-US" sz="2900" dirty="0" smtClean="0"/>
              <a:t> </a:t>
            </a:r>
            <a:r>
              <a:rPr lang="en-US" altLang="ja-JP" sz="2900" dirty="0" smtClean="0"/>
              <a:t>IN</a:t>
            </a:r>
            <a:r>
              <a:rPr lang="ja-JP" altLang="en-US" sz="2900" dirty="0" smtClean="0"/>
              <a:t> </a:t>
            </a:r>
            <a:r>
              <a:rPr lang="en-US" altLang="ja-JP" sz="2900" dirty="0" smtClean="0"/>
              <a:t>JAPAN</a:t>
            </a:r>
            <a:r>
              <a:rPr lang="ja-JP" altLang="en-US" sz="2900" dirty="0" smtClean="0"/>
              <a:t>にこだわるﾕｰｻﾞｰ需要とﾒｰｶｰ戦略とのﾐｽﾏｯﾁ。</a:t>
            </a:r>
            <a:endParaRPr lang="en-US" altLang="ja-JP" sz="2900" dirty="0"/>
          </a:p>
          <a:p>
            <a:pPr marL="45720" indent="0">
              <a:buNone/>
            </a:pPr>
            <a:r>
              <a:rPr lang="ja-JP" altLang="en-US" sz="1800" dirty="0"/>
              <a:t>　</a:t>
            </a:r>
            <a:r>
              <a:rPr lang="ja-JP" altLang="en-US" sz="1800" dirty="0" smtClean="0">
                <a:solidFill>
                  <a:srgbClr val="FF0000"/>
                </a:solidFill>
                <a:sym typeface="Wingdings"/>
              </a:rPr>
              <a:t>ﾒｰｶｰ</a:t>
            </a:r>
            <a:r>
              <a:rPr lang="ja-JP" altLang="en-US" sz="1800" dirty="0" smtClean="0">
                <a:solidFill>
                  <a:srgbClr val="FF0000"/>
                </a:solidFill>
              </a:rPr>
              <a:t>戦略：地域毎に戦略ﾓﾃﾞﾙを投入し、ﾛｰｶﾗｲｽﾞﾓﾃﾞﾙを販売。基本シンプルな販売展開。</a:t>
            </a:r>
            <a:endParaRPr lang="en-US" altLang="ja-JP" sz="1800" dirty="0" smtClean="0">
              <a:solidFill>
                <a:srgbClr val="FF0000"/>
              </a:solidFill>
            </a:endParaRPr>
          </a:p>
          <a:p>
            <a:pPr marL="45720" indent="0">
              <a:buNone/>
            </a:pPr>
            <a:r>
              <a:rPr lang="ja-JP" altLang="ja-JP" sz="1800" dirty="0">
                <a:solidFill>
                  <a:srgbClr val="FF0000"/>
                </a:solidFill>
              </a:rPr>
              <a:t>　</a:t>
            </a:r>
            <a:r>
              <a:rPr lang="ja-JP" altLang="en-US" sz="1800" dirty="0" smtClean="0">
                <a:solidFill>
                  <a:srgbClr val="FF0000"/>
                </a:solidFill>
                <a:sym typeface="Wingdings"/>
              </a:rPr>
              <a:t></a:t>
            </a:r>
            <a:r>
              <a:rPr lang="ja-JP" altLang="en-US" sz="1800" dirty="0">
                <a:solidFill>
                  <a:srgbClr val="FF0000"/>
                </a:solidFill>
              </a:rPr>
              <a:t>ﾛｰｶﾗｲｽﾞﾓﾃﾞﾙ</a:t>
            </a:r>
            <a:r>
              <a:rPr lang="ja-JP" altLang="en-US" sz="1800" dirty="0" smtClean="0">
                <a:solidFill>
                  <a:srgbClr val="FF0000"/>
                </a:solidFill>
                <a:sym typeface="Wingdings"/>
              </a:rPr>
              <a:t>の正規車輌に対してﾕｰｻﾞｰ層はむしろ</a:t>
            </a:r>
            <a:r>
              <a:rPr lang="ja-JP" altLang="en-US" sz="1800" dirty="0">
                <a:solidFill>
                  <a:srgbClr val="FF0000"/>
                </a:solidFill>
                <a:sym typeface="Wingdings"/>
              </a:rPr>
              <a:t>日本生産の</a:t>
            </a:r>
            <a:r>
              <a:rPr lang="ja-JP" altLang="en-US" sz="1800" dirty="0" smtClean="0">
                <a:solidFill>
                  <a:srgbClr val="FF0000"/>
                </a:solidFill>
                <a:sym typeface="Wingdings"/>
              </a:rPr>
              <a:t>国内</a:t>
            </a:r>
            <a:r>
              <a:rPr lang="ja-JP" altLang="en-US" sz="1800" dirty="0">
                <a:solidFill>
                  <a:srgbClr val="FF0000"/>
                </a:solidFill>
              </a:rPr>
              <a:t>ﾓﾃﾞﾙ</a:t>
            </a:r>
            <a:r>
              <a:rPr lang="ja-JP" altLang="en-US" sz="1800" dirty="0" smtClean="0">
                <a:solidFill>
                  <a:srgbClr val="FF0000"/>
                </a:solidFill>
                <a:sym typeface="Wingdings"/>
              </a:rPr>
              <a:t>を渇望。</a:t>
            </a:r>
            <a:endParaRPr lang="en-US" altLang="ja-JP" sz="1800" dirty="0" smtClean="0">
              <a:solidFill>
                <a:srgbClr val="FF0000"/>
              </a:solidFill>
              <a:sym typeface="Wingdings"/>
            </a:endParaRPr>
          </a:p>
          <a:p>
            <a:pPr marL="45720" indent="0">
              <a:buNone/>
            </a:pPr>
            <a:r>
              <a:rPr lang="en-US" altLang="ja-JP" sz="1800" dirty="0">
                <a:solidFill>
                  <a:srgbClr val="FF0000"/>
                </a:solidFill>
                <a:sym typeface="Wingdings"/>
              </a:rPr>
              <a:t> </a:t>
            </a:r>
            <a:r>
              <a:rPr lang="en-US" altLang="ja-JP" sz="1800" dirty="0" smtClean="0">
                <a:solidFill>
                  <a:srgbClr val="FF0000"/>
                </a:solidFill>
                <a:sym typeface="Wingdings"/>
              </a:rPr>
              <a:t>      </a:t>
            </a:r>
            <a:r>
              <a:rPr lang="ja-JP" altLang="en-US" sz="1800" dirty="0" smtClean="0">
                <a:solidFill>
                  <a:srgbClr val="FF0000"/>
                </a:solidFill>
                <a:sym typeface="Wingdings"/>
              </a:rPr>
              <a:t>日本製を所有することへの強い願望が背景に。富裕層には</a:t>
            </a:r>
            <a:r>
              <a:rPr lang="en-US" altLang="ja-JP" sz="1800" dirty="0" smtClean="0">
                <a:solidFill>
                  <a:srgbClr val="FF0000"/>
                </a:solidFill>
                <a:sym typeface="Wingdings"/>
              </a:rPr>
              <a:t>MADE IN JAPAN </a:t>
            </a:r>
            <a:r>
              <a:rPr lang="ja-JP" altLang="en-US" sz="1800" dirty="0" smtClean="0">
                <a:solidFill>
                  <a:srgbClr val="FF0000"/>
                </a:solidFill>
                <a:sym typeface="Wingdings"/>
              </a:rPr>
              <a:t>こそ差別化。</a:t>
            </a:r>
            <a:endParaRPr lang="en-US" altLang="ja-JP" sz="1800" dirty="0" smtClean="0">
              <a:solidFill>
                <a:srgbClr val="FF0000"/>
              </a:solidFill>
              <a:sym typeface="Wingdings"/>
            </a:endParaRPr>
          </a:p>
          <a:p>
            <a:pPr marL="45720" indent="0">
              <a:buNone/>
            </a:pPr>
            <a:endParaRPr lang="en-US" altLang="ja-JP" sz="2900" dirty="0">
              <a:solidFill>
                <a:srgbClr val="FF0000"/>
              </a:solidFill>
              <a:sym typeface="Wingdings"/>
            </a:endParaRPr>
          </a:p>
          <a:p>
            <a:pPr marL="45720" indent="0">
              <a:buNone/>
            </a:pPr>
            <a:r>
              <a:rPr lang="en-US" altLang="ja-JP" sz="2900" dirty="0" smtClean="0"/>
              <a:t>★</a:t>
            </a:r>
            <a:r>
              <a:rPr lang="ja-JP" altLang="en-US" sz="2900" dirty="0" smtClean="0"/>
              <a:t>国内ﾓﾃﾞﾙ独特の高級ﾗｲﾝｱｯﾌﾟが新興国富裕層に強くｱﾋﾟｰﾙ。</a:t>
            </a:r>
            <a:endParaRPr lang="en-US" altLang="ja-JP" sz="2900" dirty="0"/>
          </a:p>
          <a:p>
            <a:pPr marL="45720" indent="0">
              <a:buNone/>
            </a:pPr>
            <a:r>
              <a:rPr lang="ja-JP" altLang="en-US" sz="1800" dirty="0" smtClean="0">
                <a:solidFill>
                  <a:srgbClr val="FF0000"/>
                </a:solidFill>
                <a:sym typeface="Wingdings"/>
              </a:rPr>
              <a:t>　</a:t>
            </a:r>
            <a:r>
              <a:rPr lang="en-US" altLang="ja-JP" sz="1800" dirty="0" smtClean="0">
                <a:solidFill>
                  <a:srgbClr val="FF0000"/>
                </a:solidFill>
                <a:sym typeface="Wingdings"/>
              </a:rPr>
              <a:t> </a:t>
            </a:r>
            <a:r>
              <a:rPr lang="ja-JP" altLang="en-US" sz="1800" dirty="0" smtClean="0">
                <a:solidFill>
                  <a:srgbClr val="FF0000"/>
                </a:solidFill>
                <a:sym typeface="Wingdings"/>
              </a:rPr>
              <a:t>豊富かつ豪華なｵﾌﾟｼｮﾝであるがゆえに</a:t>
            </a:r>
            <a:r>
              <a:rPr lang="en-US" altLang="ja-JP" sz="1800" dirty="0" smtClean="0">
                <a:solidFill>
                  <a:srgbClr val="FF0000"/>
                </a:solidFill>
                <a:sym typeface="Wingdings"/>
              </a:rPr>
              <a:t>Exclusive</a:t>
            </a:r>
            <a:r>
              <a:rPr lang="ja-JP" altLang="en-US" sz="1800" dirty="0" smtClean="0">
                <a:solidFill>
                  <a:srgbClr val="FF0000"/>
                </a:solidFill>
                <a:sym typeface="Wingdings"/>
              </a:rPr>
              <a:t>性を刺激。正規モデルにはないﾗｲﾝｱｯﾌﾟが魅了！</a:t>
            </a:r>
            <a:endParaRPr lang="en-US" altLang="ja-JP" sz="1800" dirty="0">
              <a:solidFill>
                <a:srgbClr val="FF0000"/>
              </a:solidFill>
              <a:sym typeface="Wingdings"/>
            </a:endParaRPr>
          </a:p>
          <a:p>
            <a:pPr marL="45720" indent="0">
              <a:buNone/>
            </a:pPr>
            <a:r>
              <a:rPr lang="en-US" altLang="ja-JP" sz="1800" dirty="0" smtClean="0">
                <a:solidFill>
                  <a:srgbClr val="FF0000"/>
                </a:solidFill>
                <a:sym typeface="Wingdings"/>
              </a:rPr>
              <a:t>   </a:t>
            </a:r>
            <a:r>
              <a:rPr lang="ja-JP" altLang="en-US" sz="1800" dirty="0" smtClean="0">
                <a:solidFill>
                  <a:srgbClr val="FF0000"/>
                </a:solidFill>
                <a:sym typeface="Wingdings"/>
              </a:rPr>
              <a:t></a:t>
            </a:r>
            <a:r>
              <a:rPr lang="en-US" altLang="ja-JP" sz="1800" dirty="0" smtClean="0">
                <a:solidFill>
                  <a:srgbClr val="FF0000"/>
                </a:solidFill>
                <a:sym typeface="Wingdings"/>
              </a:rPr>
              <a:t> </a:t>
            </a:r>
            <a:r>
              <a:rPr lang="ja-JP" altLang="en-US" sz="1800" dirty="0" smtClean="0">
                <a:solidFill>
                  <a:srgbClr val="FF0000"/>
                </a:solidFill>
                <a:sym typeface="Wingdings"/>
              </a:rPr>
              <a:t>限定ﾓﾃﾞﾙや特別仕様車に対する希少性。車好きの嗜好はどこの国でも共通！</a:t>
            </a:r>
            <a:endParaRPr lang="en-US" altLang="ja-JP" sz="1800" dirty="0" smtClean="0">
              <a:solidFill>
                <a:srgbClr val="FF0000"/>
              </a:solidFill>
              <a:sym typeface="Wingdings"/>
            </a:endParaRPr>
          </a:p>
          <a:p>
            <a:pPr marL="45720" indent="0">
              <a:buNone/>
            </a:pPr>
            <a:endParaRPr lang="en-US" altLang="ja-JP" sz="2900" dirty="0" smtClean="0">
              <a:solidFill>
                <a:srgbClr val="FF0000"/>
              </a:solidFill>
              <a:sym typeface="Wingdings"/>
            </a:endParaRPr>
          </a:p>
          <a:p>
            <a:pPr marL="45720" indent="0">
              <a:buNone/>
            </a:pPr>
            <a:r>
              <a:rPr lang="en-US" altLang="ja-JP" sz="2900" dirty="0" smtClean="0"/>
              <a:t>★</a:t>
            </a:r>
            <a:r>
              <a:rPr lang="ja-JP" altLang="en-US" sz="2900" dirty="0" smtClean="0"/>
              <a:t>国内ﾓﾃﾞﾙで先行導入される新技術に刺激されるﾕｰｻﾞｰ層。</a:t>
            </a:r>
            <a:endParaRPr lang="en-US" altLang="ja-JP" sz="2900" dirty="0"/>
          </a:p>
          <a:p>
            <a:pPr marL="45720" indent="0">
              <a:buNone/>
            </a:pPr>
            <a:r>
              <a:rPr lang="ja-JP" altLang="ja-JP" sz="2000" dirty="0">
                <a:solidFill>
                  <a:srgbClr val="FF0000"/>
                </a:solidFill>
              </a:rPr>
              <a:t>　</a:t>
            </a:r>
            <a:r>
              <a:rPr lang="ja-JP" altLang="en-US" sz="2000" dirty="0">
                <a:solidFill>
                  <a:srgbClr val="FF0000"/>
                </a:solidFill>
                <a:sym typeface="Wingdings"/>
              </a:rPr>
              <a:t></a:t>
            </a:r>
            <a:r>
              <a:rPr lang="en-US" altLang="ja-JP" sz="2000" dirty="0">
                <a:solidFill>
                  <a:srgbClr val="FF0000"/>
                </a:solidFill>
                <a:sym typeface="Wingdings"/>
              </a:rPr>
              <a:t> </a:t>
            </a:r>
            <a:r>
              <a:rPr lang="ja-JP" altLang="en-US" sz="2000" dirty="0" smtClean="0">
                <a:solidFill>
                  <a:srgbClr val="FF0000"/>
                </a:solidFill>
                <a:sym typeface="Wingdings"/>
              </a:rPr>
              <a:t>ﾊｲﾌﾞﾘｯﾄﾞ・ｱｲｻｲﾄ・自動ﾌﾞﾚｰｷ・ｱｲﾄﾞﾘﾝｸﾞｽﾄｯﾌﾟ・ﾊﾟﾉﾗﾐｯｸﾋﾞｭｰ型ﾊﾟｰｷﾝｸﾞｱｼｽﾄ等の</a:t>
            </a:r>
            <a:endParaRPr lang="en-US" altLang="ja-JP" sz="2000" dirty="0" smtClean="0">
              <a:solidFill>
                <a:srgbClr val="FF0000"/>
              </a:solidFill>
              <a:sym typeface="Wingdings"/>
            </a:endParaRPr>
          </a:p>
          <a:p>
            <a:pPr marL="45720" indent="0">
              <a:buNone/>
            </a:pPr>
            <a:r>
              <a:rPr lang="ja-JP" altLang="ja-JP" sz="2000" dirty="0">
                <a:solidFill>
                  <a:srgbClr val="FF0000"/>
                </a:solidFill>
                <a:sym typeface="Wingdings"/>
              </a:rPr>
              <a:t>　</a:t>
            </a:r>
            <a:r>
              <a:rPr lang="ja-JP" altLang="en-US" sz="2000" dirty="0" smtClean="0">
                <a:solidFill>
                  <a:srgbClr val="FF0000"/>
                </a:solidFill>
                <a:sym typeface="Wingdings"/>
              </a:rPr>
              <a:t>　正規ﾓﾃﾞﾙ未導入の技術をいち早く体験したい富裕層。</a:t>
            </a:r>
            <a:endParaRPr lang="en-US" altLang="ja-JP" sz="2000" dirty="0">
              <a:solidFill>
                <a:srgbClr val="FF0000"/>
              </a:solidFill>
            </a:endParaRPr>
          </a:p>
          <a:p>
            <a:pPr marL="45720" indent="0">
              <a:buNone/>
            </a:pPr>
            <a:endParaRPr lang="en-US" altLang="ja-JP" sz="3200" dirty="0"/>
          </a:p>
          <a:p>
            <a:pPr marL="45720" indent="0">
              <a:buNone/>
            </a:pPr>
            <a:endParaRPr lang="en-US" altLang="ja-JP" sz="3200" dirty="0"/>
          </a:p>
          <a:p>
            <a:endParaRPr lang="en-US" altLang="ja-JP" sz="3200" dirty="0"/>
          </a:p>
          <a:p>
            <a:endParaRPr lang="ja-JP" altLang="en-US" dirty="0"/>
          </a:p>
        </p:txBody>
      </p:sp>
      <p:sp>
        <p:nvSpPr>
          <p:cNvPr id="7" name="タイトル 4"/>
          <p:cNvSpPr txBox="1">
            <a:spLocks/>
          </p:cNvSpPr>
          <p:nvPr/>
        </p:nvSpPr>
        <p:spPr>
          <a:xfrm>
            <a:off x="457199" y="5029200"/>
            <a:ext cx="8548256"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None/>
            </a:pPr>
            <a:r>
              <a:rPr lang="ja-JP" altLang="en-US" sz="3200" dirty="0" smtClean="0">
                <a:solidFill>
                  <a:srgbClr val="FF0000"/>
                </a:solidFill>
              </a:rPr>
              <a:t>古・安・悪</a:t>
            </a:r>
            <a:r>
              <a:rPr lang="ja-JP" altLang="en-US" sz="3200" dirty="0" smtClean="0"/>
              <a:t>　</a:t>
            </a:r>
            <a:r>
              <a:rPr lang="en-US" altLang="ja-JP" sz="3200" dirty="0"/>
              <a:t> </a:t>
            </a:r>
            <a:r>
              <a:rPr lang="en-US" altLang="ja-JP" sz="3200" dirty="0" smtClean="0">
                <a:sym typeface="Wingdings"/>
              </a:rPr>
              <a:t></a:t>
            </a:r>
            <a:r>
              <a:rPr lang="ja-JP" altLang="en-US" sz="3200" dirty="0" smtClean="0">
                <a:sym typeface="Wingdings"/>
              </a:rPr>
              <a:t>　</a:t>
            </a:r>
            <a:r>
              <a:rPr lang="ja-JP" altLang="en-US" sz="3200" dirty="0" smtClean="0">
                <a:solidFill>
                  <a:srgbClr val="FF0000"/>
                </a:solidFill>
                <a:sym typeface="Wingdings"/>
              </a:rPr>
              <a:t>新</a:t>
            </a:r>
            <a:r>
              <a:rPr lang="ja-JP" altLang="en-US" sz="3200" dirty="0">
                <a:solidFill>
                  <a:srgbClr val="FF0000"/>
                </a:solidFill>
                <a:sym typeface="Wingdings"/>
              </a:rPr>
              <a:t>・高・良</a:t>
            </a:r>
            <a:r>
              <a:rPr lang="ja-JP" altLang="en-US" sz="3200" dirty="0" smtClean="0">
                <a:sym typeface="Wingdings"/>
              </a:rPr>
              <a:t>　</a:t>
            </a:r>
            <a:endParaRPr lang="en-US" altLang="ja-JP" sz="3200" dirty="0" smtClean="0">
              <a:sym typeface="Wingdings"/>
            </a:endParaRPr>
          </a:p>
          <a:p>
            <a:pPr marL="0" indent="0" algn="ctr">
              <a:buNone/>
            </a:pPr>
            <a:r>
              <a:rPr lang="ja-JP" altLang="en-US" sz="1800" dirty="0" smtClean="0">
                <a:solidFill>
                  <a:srgbClr val="0000FF"/>
                </a:solidFill>
                <a:effectLst/>
                <a:sym typeface="Wingdings"/>
              </a:rPr>
              <a:t>円安や経済発展を背景に急速に高級化へシフトする輸出市場</a:t>
            </a:r>
            <a:endParaRPr lang="ja-JP" altLang="en-US" sz="1800" dirty="0">
              <a:solidFill>
                <a:srgbClr val="0000FF"/>
              </a:solidFill>
              <a:effectLst/>
            </a:endParaRPr>
          </a:p>
        </p:txBody>
      </p:sp>
      <p:sp>
        <p:nvSpPr>
          <p:cNvPr id="8" name="下矢印 7"/>
          <p:cNvSpPr/>
          <p:nvPr/>
        </p:nvSpPr>
        <p:spPr>
          <a:xfrm>
            <a:off x="3844635" y="4733636"/>
            <a:ext cx="1050636" cy="295564"/>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Tree>
    <p:extLst>
      <p:ext uri="{BB962C8B-B14F-4D97-AF65-F5344CB8AC3E}">
        <p14:creationId xmlns:p14="http://schemas.microsoft.com/office/powerpoint/2010/main" val="4004419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B19CD9-97BB-B246-ACF2-7EFB076EF57F}" type="datetime1">
              <a:rPr lang="ja-JP" altLang="en-US" smtClean="0"/>
              <a:t>2015/5/13</a:t>
            </a:fld>
            <a:endParaRPr lang="en-US"/>
          </a:p>
        </p:txBody>
      </p:sp>
      <p:sp>
        <p:nvSpPr>
          <p:cNvPr id="3" name="フッター プレースホルダー 2"/>
          <p:cNvSpPr>
            <a:spLocks noGrp="1"/>
          </p:cNvSpPr>
          <p:nvPr>
            <p:ph type="ftr" sz="quarter" idx="11"/>
          </p:nvPr>
        </p:nvSpPr>
        <p:spPr/>
        <p:txBody>
          <a:bodyPr/>
          <a:lstStyle/>
          <a:p>
            <a:r>
              <a:rPr lang="en-US" smtClean="0"/>
              <a:t>Prepared by Yoshi. Warashina/ Fujiyama Trading Ltd.* JUMVEA</a:t>
            </a:r>
            <a:endParaRPr lang="en-US"/>
          </a:p>
        </p:txBody>
      </p:sp>
      <p:sp>
        <p:nvSpPr>
          <p:cNvPr id="4" name="スライド番号プレースホルダー 3"/>
          <p:cNvSpPr>
            <a:spLocks noGrp="1"/>
          </p:cNvSpPr>
          <p:nvPr>
            <p:ph type="sldNum" sz="quarter" idx="12"/>
          </p:nvPr>
        </p:nvSpPr>
        <p:spPr/>
        <p:txBody>
          <a:bodyPr/>
          <a:lstStyle/>
          <a:p>
            <a:fld id="{D7E63A33-8271-4DD0-9C48-789913D7C115}" type="slidenum">
              <a:rPr lang="en-US" smtClean="0"/>
              <a:pPr/>
              <a:t>11</a:t>
            </a:fld>
            <a:endParaRPr lang="en-US"/>
          </a:p>
        </p:txBody>
      </p:sp>
      <p:sp>
        <p:nvSpPr>
          <p:cNvPr id="5" name="タイトル 4"/>
          <p:cNvSpPr>
            <a:spLocks noGrp="1"/>
          </p:cNvSpPr>
          <p:nvPr>
            <p:ph type="title"/>
          </p:nvPr>
        </p:nvSpPr>
        <p:spPr>
          <a:xfrm>
            <a:off x="823471" y="412078"/>
            <a:ext cx="7632420" cy="1143000"/>
          </a:xfrm>
        </p:spPr>
        <p:txBody>
          <a:bodyPr/>
          <a:lstStyle/>
          <a:p>
            <a:pPr marL="0" indent="0" algn="ctr">
              <a:buNone/>
            </a:pPr>
            <a:r>
              <a:rPr kumimoji="1" lang="ja-JP" altLang="en-US" sz="3600" dirty="0" smtClean="0"/>
              <a:t>輸出商社のモデルパターン</a:t>
            </a:r>
            <a:endParaRPr kumimoji="1" lang="ja-JP" altLang="en-US" sz="3600" dirty="0"/>
          </a:p>
        </p:txBody>
      </p:sp>
      <p:sp>
        <p:nvSpPr>
          <p:cNvPr id="6" name="コンテンツ プレースホルダー 5"/>
          <p:cNvSpPr>
            <a:spLocks noGrp="1"/>
          </p:cNvSpPr>
          <p:nvPr>
            <p:ph sz="quarter" idx="13"/>
          </p:nvPr>
        </p:nvSpPr>
        <p:spPr>
          <a:xfrm>
            <a:off x="138545" y="1223818"/>
            <a:ext cx="9236364" cy="5105689"/>
          </a:xfrm>
        </p:spPr>
        <p:txBody>
          <a:bodyPr>
            <a:normAutofit fontScale="70000" lnSpcReduction="20000"/>
          </a:bodyPr>
          <a:lstStyle/>
          <a:p>
            <a:pPr marL="45720" indent="0">
              <a:buNone/>
            </a:pPr>
            <a:r>
              <a:rPr lang="en-US" altLang="ja-JP" sz="2600" u="sng" dirty="0" smtClean="0"/>
              <a:t>I</a:t>
            </a:r>
            <a:r>
              <a:rPr lang="ja-JP" altLang="en-US" sz="2600" u="sng" dirty="0" smtClean="0"/>
              <a:t> </a:t>
            </a:r>
            <a:r>
              <a:rPr lang="en-US" altLang="ja-JP" sz="2600" u="sng" dirty="0" smtClean="0"/>
              <a:t>)</a:t>
            </a:r>
            <a:r>
              <a:rPr lang="ja-JP" altLang="en-US" sz="2600" u="sng" dirty="0" smtClean="0"/>
              <a:t> オークション買付代行型　</a:t>
            </a:r>
            <a:r>
              <a:rPr lang="en-US" altLang="ja-JP" sz="2600" u="sng" dirty="0" smtClean="0"/>
              <a:t>( </a:t>
            </a:r>
            <a:r>
              <a:rPr lang="en-US" altLang="ja-JP" sz="2600" u="sng" dirty="0" err="1" smtClean="0"/>
              <a:t>BtoB</a:t>
            </a:r>
            <a:r>
              <a:rPr lang="ja-JP" altLang="en-US" sz="2600" u="sng" dirty="0" smtClean="0"/>
              <a:t>主体</a:t>
            </a:r>
            <a:r>
              <a:rPr lang="en-US" altLang="ja-JP" sz="2600" u="sng" dirty="0" smtClean="0"/>
              <a:t> )</a:t>
            </a:r>
            <a:r>
              <a:rPr lang="ja-JP" altLang="en-US" sz="2400" dirty="0" smtClean="0"/>
              <a:t>　</a:t>
            </a:r>
            <a:r>
              <a:rPr lang="en-US" altLang="ja-JP" sz="2400" dirty="0" smtClean="0"/>
              <a:t>	</a:t>
            </a:r>
            <a:r>
              <a:rPr lang="ja-JP" altLang="en-US" sz="2400" dirty="0" smtClean="0">
                <a:solidFill>
                  <a:srgbClr val="0000FF"/>
                </a:solidFill>
              </a:rPr>
              <a:t>仕向地 </a:t>
            </a:r>
            <a:r>
              <a:rPr lang="ja-JP" altLang="en-US" sz="2400" dirty="0">
                <a:solidFill>
                  <a:srgbClr val="0000FF"/>
                </a:solidFill>
              </a:rPr>
              <a:t>:</a:t>
            </a:r>
            <a:r>
              <a:rPr lang="en-US" altLang="ja-JP" sz="2400" dirty="0">
                <a:solidFill>
                  <a:srgbClr val="0000FF"/>
                </a:solidFill>
              </a:rPr>
              <a:t> </a:t>
            </a:r>
            <a:r>
              <a:rPr lang="ja-JP" altLang="en-US" sz="2400" dirty="0" smtClean="0">
                <a:solidFill>
                  <a:srgbClr val="0000FF"/>
                </a:solidFill>
              </a:rPr>
              <a:t>ロシア・</a:t>
            </a:r>
            <a:r>
              <a:rPr lang="en-US" altLang="ja-JP" sz="2400" dirty="0" smtClean="0">
                <a:solidFill>
                  <a:srgbClr val="0000FF"/>
                </a:solidFill>
              </a:rPr>
              <a:t>NZ</a:t>
            </a:r>
            <a:r>
              <a:rPr lang="ja-JP" altLang="en-US" sz="2400" dirty="0" smtClean="0">
                <a:solidFill>
                  <a:srgbClr val="0000FF"/>
                </a:solidFill>
              </a:rPr>
              <a:t>・ミャンマー他</a:t>
            </a:r>
            <a:r>
              <a:rPr lang="en-US" altLang="ja-JP" sz="2400" dirty="0" smtClean="0">
                <a:solidFill>
                  <a:srgbClr val="0000FF"/>
                </a:solidFill>
              </a:rPr>
              <a:t>  </a:t>
            </a:r>
            <a:r>
              <a:rPr lang="ja-JP" altLang="en-US" sz="2400" dirty="0" smtClean="0">
                <a:solidFill>
                  <a:srgbClr val="FF0000"/>
                </a:solidFill>
              </a:rPr>
              <a:t>　　</a:t>
            </a:r>
            <a:endParaRPr lang="en-US" altLang="ja-JP" sz="2400" dirty="0" smtClean="0">
              <a:solidFill>
                <a:srgbClr val="FF0000"/>
              </a:solidFill>
            </a:endParaRPr>
          </a:p>
          <a:p>
            <a:pPr marL="45720" indent="0">
              <a:buNone/>
            </a:pPr>
            <a:r>
              <a:rPr lang="ja-JP" altLang="ja-JP" sz="2400" dirty="0">
                <a:solidFill>
                  <a:srgbClr val="FF0000"/>
                </a:solidFill>
              </a:rPr>
              <a:t>　</a:t>
            </a:r>
            <a:r>
              <a:rPr lang="ja-JP" altLang="en-US" sz="2400" dirty="0" smtClean="0">
                <a:solidFill>
                  <a:srgbClr val="FF0000"/>
                </a:solidFill>
              </a:rPr>
              <a:t>⭕️　</a:t>
            </a:r>
            <a:r>
              <a:rPr lang="ja-JP" altLang="en-US" sz="2400" dirty="0">
                <a:solidFill>
                  <a:srgbClr val="FF0000"/>
                </a:solidFill>
              </a:rPr>
              <a:t>在庫リスクは</a:t>
            </a:r>
            <a:r>
              <a:rPr lang="ja-JP" altLang="en-US" sz="2400" dirty="0" smtClean="0">
                <a:solidFill>
                  <a:srgbClr val="FF0000"/>
                </a:solidFill>
              </a:rPr>
              <a:t>ない。</a:t>
            </a:r>
            <a:endParaRPr lang="en-US" altLang="ja-JP" sz="2400" dirty="0" smtClean="0">
              <a:solidFill>
                <a:srgbClr val="FF0000"/>
              </a:solidFill>
            </a:endParaRPr>
          </a:p>
          <a:p>
            <a:pPr marL="45720" indent="0">
              <a:buNone/>
            </a:pPr>
            <a:r>
              <a:rPr lang="ja-JP" altLang="ja-JP" sz="2400" dirty="0">
                <a:solidFill>
                  <a:srgbClr val="FF0000"/>
                </a:solidFill>
              </a:rPr>
              <a:t>　</a:t>
            </a:r>
            <a:r>
              <a:rPr lang="ja-JP" altLang="en-US" sz="2400" dirty="0" smtClean="0">
                <a:solidFill>
                  <a:srgbClr val="FF0000"/>
                </a:solidFill>
              </a:rPr>
              <a:t>❌　企業付加価値は一切ない。手数料の</a:t>
            </a:r>
            <a:r>
              <a:rPr lang="en-US" altLang="en-US" sz="2400" dirty="0" err="1" smtClean="0">
                <a:solidFill>
                  <a:srgbClr val="FF0000"/>
                </a:solidFill>
              </a:rPr>
              <a:t>ﾀﾞﾝﾋﾟﾝｸ</a:t>
            </a:r>
            <a:r>
              <a:rPr lang="en-US" altLang="en-US" sz="2400" dirty="0" smtClean="0">
                <a:solidFill>
                  <a:srgbClr val="FF0000"/>
                </a:solidFill>
              </a:rPr>
              <a:t>ﾞ</a:t>
            </a:r>
            <a:r>
              <a:rPr lang="ja-JP" altLang="en-US" sz="2400" dirty="0" smtClean="0">
                <a:solidFill>
                  <a:srgbClr val="FF0000"/>
                </a:solidFill>
              </a:rPr>
              <a:t>と販売与信ﾘｽｸが常に付きまとう。</a:t>
            </a:r>
            <a:endParaRPr lang="en-US" altLang="ja-JP" sz="2400" dirty="0" smtClean="0">
              <a:solidFill>
                <a:srgbClr val="FF0000"/>
              </a:solidFill>
            </a:endParaRPr>
          </a:p>
          <a:p>
            <a:pPr marL="45720" indent="0">
              <a:buNone/>
            </a:pPr>
            <a:endParaRPr lang="en-US" altLang="ja-JP" sz="2400" u="sng" dirty="0" smtClean="0">
              <a:solidFill>
                <a:srgbClr val="FF0000"/>
              </a:solidFill>
            </a:endParaRPr>
          </a:p>
          <a:p>
            <a:pPr marL="45720" indent="0">
              <a:buNone/>
            </a:pPr>
            <a:r>
              <a:rPr lang="en-US" altLang="ja-JP" sz="2600" u="sng" dirty="0" smtClean="0"/>
              <a:t>II) </a:t>
            </a:r>
            <a:r>
              <a:rPr lang="ja-JP" altLang="en-US" sz="2600" u="sng" dirty="0" smtClean="0"/>
              <a:t>在庫・先行仕入</a:t>
            </a:r>
            <a:r>
              <a:rPr lang="en-US" altLang="ja-JP" sz="2600" u="sng" dirty="0" smtClean="0"/>
              <a:t>WEB</a:t>
            </a:r>
            <a:r>
              <a:rPr lang="ja-JP" altLang="en-US" sz="2600" u="sng" dirty="0" smtClean="0"/>
              <a:t>販売型</a:t>
            </a:r>
            <a:r>
              <a:rPr lang="en-US" altLang="ja-JP" sz="2600" u="sng" dirty="0" smtClean="0"/>
              <a:t> ( </a:t>
            </a:r>
            <a:r>
              <a:rPr lang="en-US" altLang="ja-JP" sz="2600" u="sng" dirty="0" err="1" smtClean="0"/>
              <a:t>BtoC</a:t>
            </a:r>
            <a:r>
              <a:rPr lang="ja-JP" altLang="en-US" sz="2600" u="sng" dirty="0" smtClean="0"/>
              <a:t>主体</a:t>
            </a:r>
            <a:r>
              <a:rPr lang="en-US" altLang="ja-JP" sz="2600" u="sng" dirty="0" smtClean="0"/>
              <a:t> ) </a:t>
            </a:r>
            <a:r>
              <a:rPr lang="ja-JP" altLang="ja-JP" sz="2400" dirty="0" smtClean="0">
                <a:solidFill>
                  <a:srgbClr val="FF0000"/>
                </a:solidFill>
              </a:rPr>
              <a:t>　</a:t>
            </a:r>
            <a:r>
              <a:rPr lang="en-US" altLang="ja-JP" sz="2400" dirty="0" smtClean="0">
                <a:solidFill>
                  <a:srgbClr val="FF0000"/>
                </a:solidFill>
              </a:rPr>
              <a:t>	</a:t>
            </a:r>
            <a:r>
              <a:rPr lang="ja-JP" altLang="en-US" sz="2400" dirty="0">
                <a:solidFill>
                  <a:srgbClr val="0000FF"/>
                </a:solidFill>
              </a:rPr>
              <a:t>仕向地</a:t>
            </a:r>
            <a:r>
              <a:rPr lang="ja-JP" altLang="en-US" sz="2400" dirty="0" smtClean="0">
                <a:solidFill>
                  <a:srgbClr val="0000FF"/>
                </a:solidFill>
              </a:rPr>
              <a:t>:</a:t>
            </a:r>
            <a:r>
              <a:rPr lang="en-US" altLang="ja-JP" sz="2400" dirty="0" smtClean="0">
                <a:solidFill>
                  <a:srgbClr val="0000FF"/>
                </a:solidFill>
              </a:rPr>
              <a:t> </a:t>
            </a:r>
            <a:r>
              <a:rPr lang="ja-JP" altLang="en-US" sz="2400" dirty="0" smtClean="0">
                <a:solidFill>
                  <a:srgbClr val="0000FF"/>
                </a:solidFill>
              </a:rPr>
              <a:t>アフリカ諸国他</a:t>
            </a:r>
            <a:endParaRPr lang="en-US" altLang="ja-JP" sz="2400" dirty="0" smtClean="0">
              <a:solidFill>
                <a:srgbClr val="0000FF"/>
              </a:solidFill>
            </a:endParaRPr>
          </a:p>
          <a:p>
            <a:pPr marL="45720" indent="0">
              <a:buNone/>
            </a:pPr>
            <a:r>
              <a:rPr lang="ja-JP" altLang="ja-JP" sz="2400" dirty="0">
                <a:solidFill>
                  <a:srgbClr val="FF0000"/>
                </a:solidFill>
              </a:rPr>
              <a:t>　</a:t>
            </a:r>
            <a:r>
              <a:rPr lang="ja-JP" altLang="en-US" sz="2400" dirty="0">
                <a:solidFill>
                  <a:srgbClr val="FF0000"/>
                </a:solidFill>
              </a:rPr>
              <a:t>⭕️　</a:t>
            </a:r>
            <a:r>
              <a:rPr lang="ja-JP" altLang="en-US" sz="2400" dirty="0" smtClean="0">
                <a:solidFill>
                  <a:srgbClr val="FF0000"/>
                </a:solidFill>
              </a:rPr>
              <a:t>決済条件は前金が前提。代金回収安全度が高い。</a:t>
            </a:r>
            <a:endParaRPr lang="en-US" altLang="ja-JP" sz="2400" dirty="0" smtClean="0">
              <a:solidFill>
                <a:srgbClr val="FF0000"/>
              </a:solidFill>
            </a:endParaRPr>
          </a:p>
          <a:p>
            <a:pPr marL="45720" indent="0">
              <a:buNone/>
            </a:pPr>
            <a:r>
              <a:rPr lang="ja-JP" altLang="ja-JP" sz="2400" dirty="0" smtClean="0">
                <a:solidFill>
                  <a:srgbClr val="FF0000"/>
                </a:solidFill>
              </a:rPr>
              <a:t>　</a:t>
            </a:r>
            <a:r>
              <a:rPr lang="ja-JP" altLang="en-US" sz="2400" dirty="0">
                <a:solidFill>
                  <a:srgbClr val="FF0000"/>
                </a:solidFill>
              </a:rPr>
              <a:t>❌　</a:t>
            </a:r>
            <a:r>
              <a:rPr lang="ja-JP" altLang="en-US" sz="2400" dirty="0" smtClean="0">
                <a:solidFill>
                  <a:srgbClr val="FF0000"/>
                </a:solidFill>
              </a:rPr>
              <a:t>在庫リスク</a:t>
            </a:r>
            <a:r>
              <a:rPr lang="ja-JP" altLang="ja-JP" sz="2400" dirty="0" smtClean="0">
                <a:solidFill>
                  <a:srgbClr val="FF0000"/>
                </a:solidFill>
              </a:rPr>
              <a:t>　</a:t>
            </a:r>
            <a:r>
              <a:rPr lang="en-US" altLang="ja-JP" sz="2400" dirty="0" smtClean="0">
                <a:solidFill>
                  <a:srgbClr val="FF0000"/>
                </a:solidFill>
              </a:rPr>
              <a:t>(</a:t>
            </a:r>
            <a:r>
              <a:rPr lang="en-US" altLang="en-US" sz="2400" dirty="0">
                <a:solidFill>
                  <a:srgbClr val="FF0000"/>
                </a:solidFill>
              </a:rPr>
              <a:t> </a:t>
            </a:r>
            <a:r>
              <a:rPr lang="en-US" altLang="en-US" sz="2400" dirty="0" smtClean="0">
                <a:solidFill>
                  <a:srgbClr val="FF0000"/>
                </a:solidFill>
              </a:rPr>
              <a:t>C/F, </a:t>
            </a:r>
            <a:r>
              <a:rPr lang="ja-JP" altLang="en-US" sz="2400" dirty="0" smtClean="0">
                <a:solidFill>
                  <a:srgbClr val="FF0000"/>
                </a:solidFill>
              </a:rPr>
              <a:t>保管場所、年式規制による陳腐化など）</a:t>
            </a:r>
            <a:endParaRPr lang="en-US" altLang="ja-JP" sz="2400" dirty="0" smtClean="0">
              <a:solidFill>
                <a:srgbClr val="FF0000"/>
              </a:solidFill>
            </a:endParaRPr>
          </a:p>
          <a:p>
            <a:pPr marL="45720" indent="0">
              <a:buNone/>
            </a:pPr>
            <a:r>
              <a:rPr lang="ja-JP" altLang="ja-JP" sz="2400" dirty="0">
                <a:solidFill>
                  <a:srgbClr val="FF0000"/>
                </a:solidFill>
              </a:rPr>
              <a:t>　</a:t>
            </a:r>
            <a:r>
              <a:rPr lang="en-US" altLang="ja-JP" sz="2400" dirty="0" smtClean="0">
                <a:solidFill>
                  <a:srgbClr val="FF0000"/>
                </a:solidFill>
              </a:rPr>
              <a:t>★</a:t>
            </a:r>
            <a:r>
              <a:rPr lang="ja-JP" altLang="en-US" sz="2400" dirty="0">
                <a:solidFill>
                  <a:srgbClr val="FF0000"/>
                </a:solidFill>
              </a:rPr>
              <a:t>　</a:t>
            </a:r>
            <a:r>
              <a:rPr lang="ja-JP" altLang="en-US" sz="2400" dirty="0" smtClean="0">
                <a:solidFill>
                  <a:srgbClr val="FF0000"/>
                </a:solidFill>
              </a:rPr>
              <a:t>発展系として海外の主要地域に出店するﾛｰｶﾗｲｽﾞ販売（ｱﾌﾘｶ主要地区に出店）</a:t>
            </a:r>
            <a:endParaRPr lang="en-US" altLang="ja-JP" sz="2400" dirty="0" smtClean="0">
              <a:solidFill>
                <a:srgbClr val="FF0000"/>
              </a:solidFill>
            </a:endParaRPr>
          </a:p>
          <a:p>
            <a:pPr marL="45720" indent="0">
              <a:buNone/>
            </a:pPr>
            <a:endParaRPr lang="en-US" altLang="ja-JP" sz="2400" dirty="0" smtClean="0">
              <a:solidFill>
                <a:srgbClr val="FF0000"/>
              </a:solidFill>
            </a:endParaRPr>
          </a:p>
          <a:p>
            <a:pPr marL="45720" indent="0">
              <a:buNone/>
            </a:pPr>
            <a:r>
              <a:rPr lang="en-US" altLang="ja-JP" sz="2600" u="sng" dirty="0" smtClean="0"/>
              <a:t>III) </a:t>
            </a:r>
            <a:r>
              <a:rPr lang="ja-JP" altLang="en-US" sz="2600" u="sng" dirty="0" smtClean="0"/>
              <a:t>在庫情報提供型</a:t>
            </a:r>
            <a:r>
              <a:rPr lang="en-US" altLang="ja-JP" sz="2600" u="sng" dirty="0" smtClean="0"/>
              <a:t>WEB</a:t>
            </a:r>
            <a:r>
              <a:rPr lang="ja-JP" altLang="en-US" sz="2600" u="sng" dirty="0" smtClean="0"/>
              <a:t>販売　</a:t>
            </a:r>
            <a:r>
              <a:rPr lang="en-US" altLang="ja-JP" sz="2600" u="sng" dirty="0" smtClean="0"/>
              <a:t>( </a:t>
            </a:r>
            <a:r>
              <a:rPr lang="en-US" altLang="ja-JP" sz="2600" u="sng" dirty="0" err="1" smtClean="0"/>
              <a:t>BtoC</a:t>
            </a:r>
            <a:r>
              <a:rPr lang="ja-JP" altLang="en-US" sz="2600" u="sng" dirty="0" smtClean="0"/>
              <a:t>主体</a:t>
            </a:r>
            <a:r>
              <a:rPr lang="en-US" altLang="ja-JP" sz="2600" u="sng" dirty="0" smtClean="0"/>
              <a:t> ) </a:t>
            </a:r>
            <a:r>
              <a:rPr lang="ja-JP" altLang="ja-JP" sz="2400" dirty="0" smtClean="0">
                <a:solidFill>
                  <a:srgbClr val="FF0000"/>
                </a:solidFill>
              </a:rPr>
              <a:t>　</a:t>
            </a:r>
            <a:r>
              <a:rPr lang="en-US" altLang="ja-JP" sz="2400" dirty="0" smtClean="0">
                <a:solidFill>
                  <a:srgbClr val="FF0000"/>
                </a:solidFill>
              </a:rPr>
              <a:t>	</a:t>
            </a:r>
            <a:r>
              <a:rPr lang="ja-JP" altLang="en-US" sz="2400" dirty="0">
                <a:solidFill>
                  <a:srgbClr val="0000FF"/>
                </a:solidFill>
              </a:rPr>
              <a:t>仕向地</a:t>
            </a:r>
            <a:r>
              <a:rPr lang="ja-JP" altLang="en-US" sz="2400" dirty="0" smtClean="0">
                <a:solidFill>
                  <a:srgbClr val="0000FF"/>
                </a:solidFill>
              </a:rPr>
              <a:t>:</a:t>
            </a:r>
            <a:r>
              <a:rPr lang="en-US" altLang="ja-JP" sz="2400" dirty="0" smtClean="0">
                <a:solidFill>
                  <a:srgbClr val="0000FF"/>
                </a:solidFill>
              </a:rPr>
              <a:t> </a:t>
            </a:r>
            <a:r>
              <a:rPr lang="ja-JP" altLang="en-US" sz="2400" dirty="0">
                <a:solidFill>
                  <a:srgbClr val="0000FF"/>
                </a:solidFill>
              </a:rPr>
              <a:t>アフリカ</a:t>
            </a:r>
            <a:r>
              <a:rPr lang="ja-JP" altLang="en-US" sz="2400" dirty="0" smtClean="0">
                <a:solidFill>
                  <a:srgbClr val="0000FF"/>
                </a:solidFill>
              </a:rPr>
              <a:t>諸国他</a:t>
            </a:r>
            <a:endParaRPr lang="en-US" altLang="ja-JP" sz="2400" dirty="0" smtClean="0">
              <a:solidFill>
                <a:srgbClr val="0000FF"/>
              </a:solidFill>
            </a:endParaRPr>
          </a:p>
          <a:p>
            <a:pPr marL="45720" indent="0">
              <a:buNone/>
            </a:pPr>
            <a:r>
              <a:rPr lang="ja-JP" altLang="en-US" sz="2400" dirty="0" smtClean="0">
                <a:solidFill>
                  <a:srgbClr val="FF0000"/>
                </a:solidFill>
              </a:rPr>
              <a:t>　上記</a:t>
            </a:r>
            <a:r>
              <a:rPr lang="en-US" altLang="ja-JP" sz="2400" dirty="0" smtClean="0">
                <a:solidFill>
                  <a:srgbClr val="FF0000"/>
                </a:solidFill>
              </a:rPr>
              <a:t>II)</a:t>
            </a:r>
            <a:r>
              <a:rPr lang="ja-JP" altLang="en-US" sz="2400" dirty="0" smtClean="0">
                <a:solidFill>
                  <a:srgbClr val="FF0000"/>
                </a:solidFill>
              </a:rPr>
              <a:t>を他社の在庫を活用して販売。</a:t>
            </a:r>
            <a:r>
              <a:rPr lang="ja-JP" altLang="en-US" sz="2400" dirty="0">
                <a:solidFill>
                  <a:srgbClr val="FF0000"/>
                </a:solidFill>
              </a:rPr>
              <a:t>❌　</a:t>
            </a:r>
            <a:r>
              <a:rPr lang="ja-JP" altLang="en-US" sz="2400" dirty="0" smtClean="0">
                <a:solidFill>
                  <a:srgbClr val="FF0000"/>
                </a:solidFill>
              </a:rPr>
              <a:t>契約時、在庫の有無が不安定。割高。</a:t>
            </a:r>
            <a:endParaRPr lang="en-US" altLang="ja-JP" sz="2400" dirty="0" smtClean="0">
              <a:solidFill>
                <a:srgbClr val="FF0000"/>
              </a:solidFill>
            </a:endParaRPr>
          </a:p>
          <a:p>
            <a:pPr marL="45720" indent="0">
              <a:buNone/>
            </a:pPr>
            <a:r>
              <a:rPr lang="ja-JP" altLang="en-US" sz="2000" dirty="0" smtClean="0">
                <a:solidFill>
                  <a:srgbClr val="FF0000"/>
                </a:solidFill>
              </a:rPr>
              <a:t>　</a:t>
            </a:r>
            <a:r>
              <a:rPr lang="ja-JP" altLang="ja-JP" sz="2000" dirty="0">
                <a:solidFill>
                  <a:srgbClr val="FF0000"/>
                </a:solidFill>
              </a:rPr>
              <a:t>　</a:t>
            </a:r>
            <a:r>
              <a:rPr lang="ja-JP" altLang="en-US" sz="2000" dirty="0" smtClean="0">
                <a:solidFill>
                  <a:srgbClr val="FF0000"/>
                </a:solidFill>
              </a:rPr>
              <a:t>国内向け中古車在庫ｻｲﾄを運営する主催社側が自ら輸出を手がける（ｸﾞｰﾈｯﾄ</a:t>
            </a:r>
            <a:r>
              <a:rPr lang="en-US" altLang="ja-JP" sz="2000" dirty="0" smtClean="0">
                <a:solidFill>
                  <a:srgbClr val="FF0000"/>
                </a:solidFill>
              </a:rPr>
              <a:t> :</a:t>
            </a:r>
            <a:r>
              <a:rPr lang="ja-JP" altLang="en-US" sz="2000" dirty="0" smtClean="0">
                <a:solidFill>
                  <a:srgbClr val="FF0000"/>
                </a:solidFill>
              </a:rPr>
              <a:t>現在は売却</a:t>
            </a:r>
            <a:r>
              <a:rPr lang="ja-JP" altLang="en-US" sz="2400" dirty="0" smtClean="0">
                <a:solidFill>
                  <a:srgbClr val="FF0000"/>
                </a:solidFill>
              </a:rPr>
              <a:t>）</a:t>
            </a:r>
            <a:endParaRPr lang="en-US" altLang="ja-JP" sz="2400" dirty="0" smtClean="0">
              <a:solidFill>
                <a:srgbClr val="FF0000"/>
              </a:solidFill>
            </a:endParaRPr>
          </a:p>
          <a:p>
            <a:pPr marL="45720" indent="0">
              <a:buNone/>
            </a:pPr>
            <a:endParaRPr lang="en-US" altLang="ja-JP" sz="2600" dirty="0">
              <a:solidFill>
                <a:srgbClr val="FF0000"/>
              </a:solidFill>
            </a:endParaRPr>
          </a:p>
          <a:p>
            <a:pPr marL="45720" indent="0">
              <a:buNone/>
            </a:pPr>
            <a:r>
              <a:rPr lang="en-US" altLang="ja-JP" sz="2600" u="sng" dirty="0" smtClean="0"/>
              <a:t>IV) </a:t>
            </a:r>
            <a:r>
              <a:rPr lang="ja-JP" altLang="en-US" sz="2600" u="sng" dirty="0" smtClean="0"/>
              <a:t>新車発注型</a:t>
            </a:r>
            <a:r>
              <a:rPr lang="en-US" altLang="ja-JP" sz="2600" u="sng" dirty="0" smtClean="0"/>
              <a:t> (</a:t>
            </a:r>
            <a:r>
              <a:rPr lang="en-US" altLang="ja-JP" sz="2600" u="sng" dirty="0" err="1"/>
              <a:t>BtoB</a:t>
            </a:r>
            <a:r>
              <a:rPr lang="ja-JP" altLang="en-US" sz="2600" u="sng" dirty="0"/>
              <a:t>主体</a:t>
            </a:r>
            <a:r>
              <a:rPr lang="en-US" altLang="ja-JP" sz="2600" u="sng" dirty="0"/>
              <a:t> </a:t>
            </a:r>
            <a:r>
              <a:rPr lang="en-US" altLang="ja-JP" sz="2600" u="sng" dirty="0" smtClean="0"/>
              <a:t>) </a:t>
            </a:r>
            <a:r>
              <a:rPr lang="ja-JP" altLang="ja-JP" sz="2600" dirty="0"/>
              <a:t>　</a:t>
            </a:r>
            <a:r>
              <a:rPr lang="en-US" altLang="ja-JP" sz="2400" dirty="0" smtClean="0"/>
              <a:t>			</a:t>
            </a:r>
            <a:r>
              <a:rPr lang="ja-JP" altLang="en-US" sz="2400" dirty="0" smtClean="0">
                <a:solidFill>
                  <a:srgbClr val="0000FF"/>
                </a:solidFill>
              </a:rPr>
              <a:t>仕向地:</a:t>
            </a:r>
            <a:r>
              <a:rPr lang="en-US" altLang="ja-JP" sz="2400" dirty="0" smtClean="0">
                <a:solidFill>
                  <a:srgbClr val="0000FF"/>
                </a:solidFill>
              </a:rPr>
              <a:t> </a:t>
            </a:r>
            <a:r>
              <a:rPr lang="ja-JP" altLang="en-US" sz="2400" dirty="0" smtClean="0">
                <a:solidFill>
                  <a:srgbClr val="0000FF"/>
                </a:solidFill>
              </a:rPr>
              <a:t>東南アジア</a:t>
            </a:r>
            <a:endParaRPr lang="en-US" altLang="ja-JP" sz="2400" dirty="0" smtClean="0">
              <a:solidFill>
                <a:srgbClr val="0000FF"/>
              </a:solidFill>
            </a:endParaRPr>
          </a:p>
          <a:p>
            <a:pPr marL="45720" indent="0">
              <a:buNone/>
            </a:pPr>
            <a:r>
              <a:rPr lang="ja-JP" altLang="en-US" sz="2400" dirty="0" smtClean="0">
                <a:solidFill>
                  <a:srgbClr val="FF0000"/>
                </a:solidFill>
              </a:rPr>
              <a:t>　</a:t>
            </a:r>
            <a:r>
              <a:rPr lang="ja-JP" altLang="en-US" sz="2400" dirty="0">
                <a:solidFill>
                  <a:srgbClr val="FF0000"/>
                </a:solidFill>
              </a:rPr>
              <a:t>⭕️　</a:t>
            </a:r>
            <a:r>
              <a:rPr lang="ja-JP" altLang="en-US" sz="2400" dirty="0" smtClean="0">
                <a:solidFill>
                  <a:srgbClr val="FF0000"/>
                </a:solidFill>
              </a:rPr>
              <a:t>品質クレームはほぼ皆無。　新型モデルに対する付加価値と価格が主導可能。</a:t>
            </a:r>
            <a:endParaRPr lang="en-US" altLang="ja-JP" sz="2400" dirty="0" smtClean="0">
              <a:solidFill>
                <a:srgbClr val="FF0000"/>
              </a:solidFill>
            </a:endParaRPr>
          </a:p>
          <a:p>
            <a:pPr marL="45720" indent="0">
              <a:buNone/>
            </a:pPr>
            <a:r>
              <a:rPr lang="ja-JP" altLang="ja-JP" sz="2400" dirty="0">
                <a:solidFill>
                  <a:srgbClr val="FF0000"/>
                </a:solidFill>
              </a:rPr>
              <a:t>　</a:t>
            </a:r>
            <a:r>
              <a:rPr lang="ja-JP" altLang="en-US" sz="2400" dirty="0">
                <a:solidFill>
                  <a:srgbClr val="FF0000"/>
                </a:solidFill>
              </a:rPr>
              <a:t>❌　</a:t>
            </a:r>
            <a:r>
              <a:rPr lang="ja-JP" altLang="en-US" sz="2400" dirty="0" smtClean="0">
                <a:solidFill>
                  <a:srgbClr val="FF0000"/>
                </a:solidFill>
              </a:rPr>
              <a:t>納期と仕入れソースの確保。</a:t>
            </a:r>
            <a:endParaRPr lang="en-US" altLang="ja-JP" sz="2400" dirty="0" smtClean="0">
              <a:solidFill>
                <a:srgbClr val="FF0000"/>
              </a:solidFill>
            </a:endParaRPr>
          </a:p>
          <a:p>
            <a:pPr marL="45720" indent="0">
              <a:buNone/>
            </a:pPr>
            <a:endParaRPr lang="en-US" altLang="ja-JP" sz="2400" dirty="0">
              <a:solidFill>
                <a:srgbClr val="FF0000"/>
              </a:solidFill>
            </a:endParaRPr>
          </a:p>
        </p:txBody>
      </p:sp>
    </p:spTree>
    <p:extLst>
      <p:ext uri="{BB962C8B-B14F-4D97-AF65-F5344CB8AC3E}">
        <p14:creationId xmlns:p14="http://schemas.microsoft.com/office/powerpoint/2010/main" val="98070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5528" y="239829"/>
            <a:ext cx="7851272" cy="1143000"/>
          </a:xfrm>
        </p:spPr>
        <p:txBody>
          <a:bodyPr/>
          <a:lstStyle/>
          <a:p>
            <a:pPr marL="0" indent="0" algn="ctr">
              <a:buNone/>
            </a:pPr>
            <a:r>
              <a:rPr lang="ja-JP" altLang="en-US" sz="3200" dirty="0" smtClean="0">
                <a:solidFill>
                  <a:srgbClr val="0000FF"/>
                </a:solidFill>
              </a:rPr>
              <a:t>業界の課題点</a:t>
            </a:r>
            <a:r>
              <a:rPr lang="en-US" altLang="ja-JP" sz="3200" dirty="0" smtClean="0">
                <a:solidFill>
                  <a:srgbClr val="0000FF"/>
                </a:solidFill>
              </a:rPr>
              <a:t>1</a:t>
            </a:r>
            <a:r>
              <a:rPr lang="ja-JP" altLang="en-US" sz="3200" dirty="0" smtClean="0">
                <a:solidFill>
                  <a:srgbClr val="0000FF"/>
                </a:solidFill>
              </a:rPr>
              <a:t>　</a:t>
            </a:r>
            <a:r>
              <a:rPr lang="en-US" altLang="ja-JP" sz="3200" dirty="0" smtClean="0">
                <a:solidFill>
                  <a:srgbClr val="0000FF"/>
                </a:solidFill>
              </a:rPr>
              <a:t/>
            </a:r>
            <a:br>
              <a:rPr lang="en-US" altLang="ja-JP" sz="3200" dirty="0" smtClean="0">
                <a:solidFill>
                  <a:srgbClr val="0000FF"/>
                </a:solidFill>
              </a:rPr>
            </a:br>
            <a:r>
              <a:rPr lang="ja-JP" altLang="en-US" sz="3200" dirty="0" smtClean="0">
                <a:solidFill>
                  <a:srgbClr val="0000FF"/>
                </a:solidFill>
              </a:rPr>
              <a:t>なぜ企業価値が形成しずらいのか？</a:t>
            </a:r>
            <a:endParaRPr kumimoji="1" lang="ja-JP" altLang="en-US" sz="3200" dirty="0">
              <a:solidFill>
                <a:srgbClr val="0000FF"/>
              </a:solidFill>
            </a:endParaRPr>
          </a:p>
        </p:txBody>
      </p:sp>
      <p:sp>
        <p:nvSpPr>
          <p:cNvPr id="3" name="コンテンツ プレースホルダー 2"/>
          <p:cNvSpPr>
            <a:spLocks noGrp="1"/>
          </p:cNvSpPr>
          <p:nvPr>
            <p:ph sz="quarter" idx="13"/>
          </p:nvPr>
        </p:nvSpPr>
        <p:spPr>
          <a:xfrm>
            <a:off x="494633" y="1610494"/>
            <a:ext cx="8488946" cy="4766243"/>
          </a:xfrm>
        </p:spPr>
        <p:txBody>
          <a:bodyPr>
            <a:normAutofit lnSpcReduction="10000"/>
          </a:bodyPr>
          <a:lstStyle/>
          <a:p>
            <a:pPr marL="45720" indent="0">
              <a:buNone/>
            </a:pPr>
            <a:r>
              <a:rPr lang="en-US" altLang="ja-JP" sz="2400" dirty="0"/>
              <a:t>★</a:t>
            </a:r>
            <a:r>
              <a:rPr lang="ja-JP" altLang="en-US" sz="2400" dirty="0"/>
              <a:t>輸入国側も個人経営やブローカー的な輸入業者が</a:t>
            </a:r>
            <a:r>
              <a:rPr lang="ja-JP" altLang="en-US" sz="2400" dirty="0" smtClean="0"/>
              <a:t>多く、</a:t>
            </a:r>
            <a:endParaRPr lang="en-US" altLang="ja-JP" sz="2400" dirty="0" smtClean="0"/>
          </a:p>
          <a:p>
            <a:pPr marL="45720" indent="0">
              <a:buNone/>
            </a:pPr>
            <a:r>
              <a:rPr lang="ja-JP" altLang="ja-JP" sz="2400" dirty="0"/>
              <a:t>　</a:t>
            </a:r>
            <a:r>
              <a:rPr lang="ja-JP" altLang="en-US" sz="2400" dirty="0" smtClean="0"/>
              <a:t>輸入サイド・輸出サイド共に組織化されていない。</a:t>
            </a:r>
            <a:endParaRPr lang="en-US" altLang="ja-JP" sz="2400" dirty="0"/>
          </a:p>
          <a:p>
            <a:pPr marL="45720" indent="0">
              <a:buNone/>
            </a:pPr>
            <a:r>
              <a:rPr lang="en-US" altLang="ja-JP" sz="2400" dirty="0"/>
              <a:t>★</a:t>
            </a:r>
            <a:r>
              <a:rPr lang="ja-JP" altLang="en-US" sz="2400" dirty="0"/>
              <a:t>営業マンと顧客との人間関係に依存するビジネスモデルを</a:t>
            </a:r>
            <a:endParaRPr lang="en-US" altLang="ja-JP" sz="2400" dirty="0"/>
          </a:p>
          <a:p>
            <a:pPr marL="45720" indent="0">
              <a:buNone/>
            </a:pPr>
            <a:r>
              <a:rPr lang="ja-JP" altLang="ja-JP" sz="2400" dirty="0"/>
              <a:t>　</a:t>
            </a:r>
            <a:r>
              <a:rPr lang="ja-JP" altLang="en-US" sz="2400" dirty="0"/>
              <a:t>継続しているだけで企業価値が形成されない</a:t>
            </a:r>
            <a:r>
              <a:rPr lang="ja-JP" altLang="en-US" sz="2400" dirty="0" smtClean="0"/>
              <a:t>。</a:t>
            </a:r>
            <a:endParaRPr lang="en-US" altLang="ja-JP" sz="2400" dirty="0" smtClean="0"/>
          </a:p>
          <a:p>
            <a:pPr marL="45720" indent="0">
              <a:buNone/>
            </a:pPr>
            <a:r>
              <a:rPr lang="en-US" altLang="ja-JP" sz="2400" dirty="0" smtClean="0"/>
              <a:t>★</a:t>
            </a:r>
            <a:r>
              <a:rPr lang="ja-JP" altLang="en-US" sz="2400" dirty="0"/>
              <a:t>販売形態がロット形態だけでなく個別単位の輸出</a:t>
            </a:r>
            <a:endParaRPr lang="en-US" altLang="ja-JP" sz="2400" dirty="0"/>
          </a:p>
          <a:p>
            <a:pPr marL="45720" indent="0">
              <a:buNone/>
            </a:pPr>
            <a:r>
              <a:rPr lang="ja-JP" altLang="ja-JP" sz="2400" dirty="0"/>
              <a:t>　</a:t>
            </a:r>
            <a:r>
              <a:rPr lang="ja-JP" altLang="en-US" sz="2400" dirty="0"/>
              <a:t>販売や複雑な決済方法により、手間の割には収益率が低い</a:t>
            </a:r>
            <a:r>
              <a:rPr lang="ja-JP" altLang="en-US" sz="2400" dirty="0" smtClean="0"/>
              <a:t>。</a:t>
            </a:r>
            <a:endParaRPr lang="en-US" altLang="ja-JP" sz="2400" dirty="0" smtClean="0"/>
          </a:p>
          <a:p>
            <a:pPr marL="45720" indent="0">
              <a:buNone/>
            </a:pPr>
            <a:endParaRPr lang="en-US" altLang="ja-JP" sz="2400" dirty="0" smtClean="0"/>
          </a:p>
          <a:p>
            <a:pPr marL="45720" indent="0">
              <a:buNone/>
            </a:pPr>
            <a:r>
              <a:rPr lang="en-US" altLang="ja-JP" sz="2400" dirty="0">
                <a:solidFill>
                  <a:srgbClr val="FF0000"/>
                </a:solidFill>
                <a:sym typeface="Wingdings"/>
              </a:rPr>
              <a:t></a:t>
            </a:r>
            <a:r>
              <a:rPr lang="ja-JP" altLang="en-US" sz="2400" dirty="0" smtClean="0">
                <a:solidFill>
                  <a:srgbClr val="FF0000"/>
                </a:solidFill>
              </a:rPr>
              <a:t>非寡占</a:t>
            </a:r>
            <a:r>
              <a:rPr lang="ja-JP" altLang="en-US" sz="2400" dirty="0">
                <a:solidFill>
                  <a:srgbClr val="FF0000"/>
                </a:solidFill>
              </a:rPr>
              <a:t>状態・無数の商社とオークション主体の流通</a:t>
            </a:r>
            <a:r>
              <a:rPr lang="ja-JP" altLang="en-US" sz="2400" dirty="0" smtClean="0">
                <a:solidFill>
                  <a:srgbClr val="FF0000"/>
                </a:solidFill>
              </a:rPr>
              <a:t>形態</a:t>
            </a:r>
            <a:endParaRPr lang="en-US" altLang="ja-JP" sz="2400" dirty="0" smtClean="0">
              <a:solidFill>
                <a:srgbClr val="FF0000"/>
              </a:solidFill>
            </a:endParaRPr>
          </a:p>
          <a:p>
            <a:pPr marL="45720" indent="0">
              <a:buNone/>
            </a:pPr>
            <a:r>
              <a:rPr lang="en-US" altLang="ja-JP" sz="2400" dirty="0">
                <a:solidFill>
                  <a:srgbClr val="FF0000"/>
                </a:solidFill>
                <a:sym typeface="Wingdings"/>
              </a:rPr>
              <a:t></a:t>
            </a:r>
            <a:r>
              <a:rPr lang="ja-JP" altLang="en-US" sz="2400" dirty="0" smtClean="0">
                <a:solidFill>
                  <a:srgbClr val="FF0000"/>
                </a:solidFill>
              </a:rPr>
              <a:t>参入障壁も低く、詐欺行為等のトラブルが多い。</a:t>
            </a:r>
            <a:endParaRPr lang="en-US" altLang="ja-JP" sz="2400" dirty="0" smtClean="0">
              <a:solidFill>
                <a:srgbClr val="FF0000"/>
              </a:solidFill>
            </a:endParaRPr>
          </a:p>
          <a:p>
            <a:pPr marL="45720" indent="0">
              <a:buNone/>
            </a:pPr>
            <a:r>
              <a:rPr lang="en-US" altLang="ja-JP" sz="2400" dirty="0">
                <a:solidFill>
                  <a:srgbClr val="FF0000"/>
                </a:solidFill>
                <a:sym typeface="Wingdings"/>
              </a:rPr>
              <a:t></a:t>
            </a:r>
            <a:r>
              <a:rPr lang="ja-JP" altLang="en-US" sz="2400" dirty="0" smtClean="0">
                <a:solidFill>
                  <a:srgbClr val="FF0000"/>
                </a:solidFill>
              </a:rPr>
              <a:t>業界全体のビジネスマナーが向上していない。</a:t>
            </a:r>
            <a:endParaRPr lang="en-US" altLang="ja-JP" sz="2400" dirty="0" smtClean="0">
              <a:solidFill>
                <a:srgbClr val="FF0000"/>
              </a:solidFill>
            </a:endParaRPr>
          </a:p>
          <a:p>
            <a:pPr marL="45720" indent="0">
              <a:buNone/>
            </a:pPr>
            <a:endParaRPr kumimoji="1" lang="ja-JP" altLang="en-US" dirty="0"/>
          </a:p>
        </p:txBody>
      </p:sp>
      <p:sp>
        <p:nvSpPr>
          <p:cNvPr id="4" name="日付プレースホルダー 3"/>
          <p:cNvSpPr>
            <a:spLocks noGrp="1"/>
          </p:cNvSpPr>
          <p:nvPr>
            <p:ph type="dt" sz="half" idx="10"/>
          </p:nvPr>
        </p:nvSpPr>
        <p:spPr/>
        <p:txBody>
          <a:bodyPr/>
          <a:lstStyle/>
          <a:p>
            <a:fld id="{9405D126-0BC5-BF4F-ADFA-3DA8C6136725}" type="datetime1">
              <a:rPr lang="ja-JP" altLang="en-US" smtClean="0"/>
              <a:t>2015/5/13</a:t>
            </a:fld>
            <a:endParaRPr lang="en-US"/>
          </a:p>
        </p:txBody>
      </p:sp>
      <p:sp>
        <p:nvSpPr>
          <p:cNvPr id="5" name="スライド番号プレースホルダー 4"/>
          <p:cNvSpPr>
            <a:spLocks noGrp="1"/>
          </p:cNvSpPr>
          <p:nvPr>
            <p:ph type="sldNum" sz="quarter" idx="12"/>
          </p:nvPr>
        </p:nvSpPr>
        <p:spPr/>
        <p:txBody>
          <a:bodyPr/>
          <a:lstStyle/>
          <a:p>
            <a:fld id="{D7E63A33-8271-4DD0-9C48-789913D7C115}" type="slidenum">
              <a:rPr lang="en-US" smtClean="0"/>
              <a:pPr/>
              <a:t>12</a:t>
            </a:fld>
            <a:endParaRPr lang="en-US"/>
          </a:p>
        </p:txBody>
      </p:sp>
      <p:sp>
        <p:nvSpPr>
          <p:cNvPr id="6" name="フッター プレースホルダー 5"/>
          <p:cNvSpPr>
            <a:spLocks noGrp="1"/>
          </p:cNvSpPr>
          <p:nvPr>
            <p:ph type="ftr" sz="quarter" idx="11"/>
          </p:nvPr>
        </p:nvSpPr>
        <p:spPr/>
        <p:txBody>
          <a:bodyPr/>
          <a:lstStyle/>
          <a:p>
            <a:r>
              <a:rPr lang="en-US" smtClean="0"/>
              <a:t>Prepared by Yoshi. Warashina/ Fujiyama Trading Ltd.* JUMVEA</a:t>
            </a:r>
            <a:endParaRPr lang="en-US"/>
          </a:p>
        </p:txBody>
      </p:sp>
    </p:spTree>
    <p:extLst>
      <p:ext uri="{BB962C8B-B14F-4D97-AF65-F5344CB8AC3E}">
        <p14:creationId xmlns:p14="http://schemas.microsoft.com/office/powerpoint/2010/main" val="344811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BF0508-7611-4B40-8DA0-2131D3676CE0}" type="datetime1">
              <a:rPr lang="ja-JP" altLang="en-US" smtClean="0"/>
              <a:t>2015/5/13</a:t>
            </a:fld>
            <a:endParaRPr lang="en-US"/>
          </a:p>
        </p:txBody>
      </p:sp>
      <p:sp>
        <p:nvSpPr>
          <p:cNvPr id="3" name="スライド番号プレースホルダー 2"/>
          <p:cNvSpPr>
            <a:spLocks noGrp="1"/>
          </p:cNvSpPr>
          <p:nvPr>
            <p:ph type="sldNum" sz="quarter" idx="12"/>
          </p:nvPr>
        </p:nvSpPr>
        <p:spPr/>
        <p:txBody>
          <a:bodyPr/>
          <a:lstStyle/>
          <a:p>
            <a:fld id="{D7E63A33-8271-4DD0-9C48-789913D7C115}" type="slidenum">
              <a:rPr lang="en-US" smtClean="0"/>
              <a:pPr/>
              <a:t>13</a:t>
            </a:fld>
            <a:endParaRPr lang="en-US"/>
          </a:p>
        </p:txBody>
      </p:sp>
      <p:sp>
        <p:nvSpPr>
          <p:cNvPr id="4" name="タイトル 3"/>
          <p:cNvSpPr>
            <a:spLocks noGrp="1"/>
          </p:cNvSpPr>
          <p:nvPr>
            <p:ph type="title"/>
          </p:nvPr>
        </p:nvSpPr>
        <p:spPr>
          <a:xfrm>
            <a:off x="297648" y="209944"/>
            <a:ext cx="8284878" cy="1143000"/>
          </a:xfrm>
        </p:spPr>
        <p:txBody>
          <a:bodyPr/>
          <a:lstStyle/>
          <a:p>
            <a:pPr marL="0" indent="0" algn="ctr">
              <a:buNone/>
            </a:pPr>
            <a:r>
              <a:rPr lang="ja-JP" altLang="en-US" sz="3200" dirty="0">
                <a:solidFill>
                  <a:srgbClr val="0000FF"/>
                </a:solidFill>
              </a:rPr>
              <a:t>業界の</a:t>
            </a:r>
            <a:r>
              <a:rPr lang="ja-JP" altLang="en-US" sz="3200" dirty="0" smtClean="0">
                <a:solidFill>
                  <a:srgbClr val="0000FF"/>
                </a:solidFill>
              </a:rPr>
              <a:t>課題点</a:t>
            </a:r>
            <a:r>
              <a:rPr lang="en-US" altLang="ja-JP" sz="3200" dirty="0">
                <a:solidFill>
                  <a:srgbClr val="0000FF"/>
                </a:solidFill>
              </a:rPr>
              <a:t>2</a:t>
            </a:r>
            <a:r>
              <a:rPr lang="ja-JP" altLang="en-US" sz="3200" dirty="0">
                <a:solidFill>
                  <a:srgbClr val="0000FF"/>
                </a:solidFill>
              </a:rPr>
              <a:t>　</a:t>
            </a:r>
            <a:r>
              <a:rPr lang="en-US" altLang="ja-JP" sz="3200" dirty="0" smtClean="0">
                <a:solidFill>
                  <a:srgbClr val="0000FF"/>
                </a:solidFill>
              </a:rPr>
              <a:t/>
            </a:r>
            <a:br>
              <a:rPr lang="en-US" altLang="ja-JP" sz="3200" dirty="0" smtClean="0">
                <a:solidFill>
                  <a:srgbClr val="0000FF"/>
                </a:solidFill>
              </a:rPr>
            </a:br>
            <a:r>
              <a:rPr lang="ja-JP" altLang="en-US" sz="3200" dirty="0" smtClean="0">
                <a:solidFill>
                  <a:srgbClr val="0000FF"/>
                </a:solidFill>
              </a:rPr>
              <a:t>大手企業の参入事例と参入課題</a:t>
            </a:r>
            <a:endParaRPr kumimoji="1" lang="ja-JP" altLang="en-US" sz="3200" dirty="0">
              <a:solidFill>
                <a:srgbClr val="0000FF"/>
              </a:solidFill>
            </a:endParaRPr>
          </a:p>
        </p:txBody>
      </p:sp>
      <p:sp>
        <p:nvSpPr>
          <p:cNvPr id="5" name="コンテンツ プレースホルダー 4"/>
          <p:cNvSpPr>
            <a:spLocks noGrp="1"/>
          </p:cNvSpPr>
          <p:nvPr>
            <p:ph sz="quarter" idx="13"/>
          </p:nvPr>
        </p:nvSpPr>
        <p:spPr>
          <a:xfrm>
            <a:off x="297649" y="1487158"/>
            <a:ext cx="8846351" cy="5052900"/>
          </a:xfrm>
        </p:spPr>
        <p:txBody>
          <a:bodyPr>
            <a:normAutofit lnSpcReduction="10000"/>
          </a:bodyPr>
          <a:lstStyle/>
          <a:p>
            <a:pPr marL="45720" indent="0">
              <a:buNone/>
            </a:pPr>
            <a:r>
              <a:rPr lang="en-US" altLang="ja-JP" sz="2000" dirty="0" smtClean="0"/>
              <a:t>★</a:t>
            </a:r>
            <a:r>
              <a:rPr lang="ja-JP" altLang="en-US" sz="2000" dirty="0" smtClean="0"/>
              <a:t>メーカー系販売会社・買取大手企業にとっての輸出参入事例　</a:t>
            </a:r>
            <a:endParaRPr lang="en-US" altLang="ja-JP" sz="2000" dirty="0"/>
          </a:p>
          <a:p>
            <a:pPr marL="45720" indent="0">
              <a:buNone/>
            </a:pPr>
            <a:r>
              <a:rPr lang="ja-JP" altLang="ja-JP" sz="2000" dirty="0"/>
              <a:t>　</a:t>
            </a:r>
            <a:r>
              <a:rPr lang="ja-JP" altLang="en-US" sz="2000" dirty="0" smtClean="0">
                <a:sym typeface="Wingdings"/>
              </a:rPr>
              <a:t></a:t>
            </a:r>
            <a:r>
              <a:rPr lang="en-US" altLang="ja-JP" sz="2000" dirty="0" smtClean="0">
                <a:sym typeface="Wingdings"/>
              </a:rPr>
              <a:t> </a:t>
            </a:r>
            <a:r>
              <a:rPr lang="ja-JP" altLang="en-US" sz="2000" dirty="0" smtClean="0">
                <a:sym typeface="Wingdings"/>
              </a:rPr>
              <a:t>プロトやガリバーが過去参入したが、いずれ</a:t>
            </a:r>
            <a:r>
              <a:rPr lang="ja-JP" altLang="en-US" sz="2000" dirty="0">
                <a:sym typeface="Wingdings"/>
              </a:rPr>
              <a:t>も</a:t>
            </a:r>
            <a:r>
              <a:rPr lang="ja-JP" altLang="en-US" sz="2000" dirty="0" smtClean="0">
                <a:sym typeface="Wingdings"/>
              </a:rPr>
              <a:t>売却・撤退。</a:t>
            </a:r>
            <a:endParaRPr lang="en-US" altLang="ja-JP" sz="2000" dirty="0" smtClean="0">
              <a:sym typeface="Wingdings"/>
            </a:endParaRPr>
          </a:p>
          <a:p>
            <a:pPr marL="45720" indent="0">
              <a:buNone/>
            </a:pPr>
            <a:r>
              <a:rPr lang="ja-JP" altLang="en-US" sz="2000" dirty="0" smtClean="0">
                <a:sym typeface="Wingdings"/>
              </a:rPr>
              <a:t>　</a:t>
            </a:r>
            <a:r>
              <a:rPr lang="en-US" altLang="ja-JP" sz="2000" dirty="0" smtClean="0">
                <a:sym typeface="Wingdings"/>
              </a:rPr>
              <a:t> Car view</a:t>
            </a:r>
            <a:r>
              <a:rPr lang="ja-JP" altLang="en-US" sz="2000" dirty="0" smtClean="0">
                <a:sym typeface="Wingdings"/>
              </a:rPr>
              <a:t>社等が在庫販売サイト海外版を展開、主体は個別企業の出品。</a:t>
            </a:r>
            <a:endParaRPr lang="en-US" altLang="ja-JP" sz="2000" dirty="0" smtClean="0">
              <a:sym typeface="Wingdings"/>
            </a:endParaRPr>
          </a:p>
          <a:p>
            <a:pPr marL="45720" indent="0">
              <a:buNone/>
            </a:pPr>
            <a:r>
              <a:rPr lang="ja-JP" altLang="en-US" sz="2000" dirty="0" smtClean="0">
                <a:sym typeface="Wingdings"/>
              </a:rPr>
              <a:t>　</a:t>
            </a:r>
            <a:r>
              <a:rPr lang="en-US" altLang="ja-JP" sz="2000" dirty="0" smtClean="0">
                <a:sym typeface="Wingdings"/>
              </a:rPr>
              <a:t> </a:t>
            </a:r>
            <a:r>
              <a:rPr lang="ja-JP" altLang="en-US" sz="2000" dirty="0" smtClean="0">
                <a:sym typeface="Wingdings"/>
              </a:rPr>
              <a:t>新車販売会社は代金</a:t>
            </a:r>
            <a:r>
              <a:rPr lang="ja-JP" altLang="en-US" sz="2000" dirty="0">
                <a:sym typeface="Wingdings"/>
              </a:rPr>
              <a:t>回収や海外との交渉の煩雑さを</a:t>
            </a:r>
            <a:r>
              <a:rPr lang="ja-JP" altLang="en-US" sz="2000" dirty="0" smtClean="0">
                <a:sym typeface="Wingdings"/>
              </a:rPr>
              <a:t>避けて</a:t>
            </a:r>
            <a:endParaRPr lang="en-US" altLang="ja-JP" sz="2000" dirty="0" smtClean="0">
              <a:sym typeface="Wingdings"/>
            </a:endParaRPr>
          </a:p>
          <a:p>
            <a:pPr marL="45720" indent="0">
              <a:buNone/>
            </a:pPr>
            <a:r>
              <a:rPr lang="ja-JP" altLang="ja-JP" sz="2000" dirty="0">
                <a:sym typeface="Wingdings"/>
              </a:rPr>
              <a:t>　</a:t>
            </a:r>
            <a:r>
              <a:rPr lang="ja-JP" altLang="en-US" sz="2000" dirty="0" smtClean="0">
                <a:sym typeface="Wingdings"/>
              </a:rPr>
              <a:t>　</a:t>
            </a:r>
            <a:r>
              <a:rPr lang="en-US" altLang="ja-JP" sz="2000" dirty="0" smtClean="0">
                <a:sym typeface="Wingdings"/>
              </a:rPr>
              <a:t> </a:t>
            </a:r>
            <a:r>
              <a:rPr lang="ja-JP" altLang="en-US" sz="2000" dirty="0" smtClean="0">
                <a:sym typeface="Wingdings"/>
              </a:rPr>
              <a:t>オークション</a:t>
            </a:r>
            <a:r>
              <a:rPr lang="ja-JP" altLang="en-US" sz="2000" dirty="0">
                <a:sym typeface="Wingdings"/>
              </a:rPr>
              <a:t>出品</a:t>
            </a:r>
            <a:r>
              <a:rPr lang="ja-JP" altLang="en-US" sz="2000" dirty="0" smtClean="0">
                <a:sym typeface="Wingdings"/>
              </a:rPr>
              <a:t>に留まっているが、一部販売会社は自社輸出　　</a:t>
            </a:r>
            <a:endParaRPr lang="en-US" altLang="ja-JP" sz="2000" dirty="0" smtClean="0">
              <a:sym typeface="Wingdings"/>
            </a:endParaRPr>
          </a:p>
          <a:p>
            <a:pPr marL="45720" indent="0">
              <a:buNone/>
            </a:pPr>
            <a:r>
              <a:rPr lang="ja-JP" altLang="ja-JP" sz="2000" dirty="0">
                <a:sym typeface="Wingdings"/>
              </a:rPr>
              <a:t>　</a:t>
            </a:r>
            <a:r>
              <a:rPr lang="ja-JP" altLang="en-US" sz="2000" dirty="0" smtClean="0">
                <a:sym typeface="Wingdings"/>
              </a:rPr>
              <a:t>　</a:t>
            </a:r>
            <a:r>
              <a:rPr lang="en-US" altLang="ja-JP" sz="2000" dirty="0">
                <a:sym typeface="Wingdings"/>
              </a:rPr>
              <a:t> </a:t>
            </a:r>
            <a:r>
              <a:rPr lang="ja-JP" altLang="en-US" sz="2000" dirty="0" smtClean="0">
                <a:sym typeface="Wingdings"/>
              </a:rPr>
              <a:t>に試験的に参入している。</a:t>
            </a:r>
            <a:endParaRPr lang="en-US" altLang="ja-JP" sz="2000" dirty="0" smtClean="0">
              <a:sym typeface="Wingdings"/>
            </a:endParaRPr>
          </a:p>
          <a:p>
            <a:pPr marL="45720" indent="0">
              <a:buNone/>
            </a:pPr>
            <a:r>
              <a:rPr lang="en-US" altLang="ja-JP" sz="2000" dirty="0">
                <a:sym typeface="Wingdings"/>
              </a:rPr>
              <a:t> </a:t>
            </a:r>
            <a:r>
              <a:rPr lang="en-US" altLang="ja-JP" sz="2000" dirty="0" smtClean="0">
                <a:sym typeface="Wingdings"/>
              </a:rPr>
              <a:t>  </a:t>
            </a:r>
            <a:r>
              <a:rPr lang="ja-JP" altLang="en-US" sz="2000" dirty="0" smtClean="0">
                <a:sym typeface="Wingdings"/>
              </a:rPr>
              <a:t></a:t>
            </a:r>
            <a:r>
              <a:rPr lang="en-US" altLang="ja-JP" sz="2000" dirty="0" smtClean="0">
                <a:sym typeface="Wingdings"/>
              </a:rPr>
              <a:t> </a:t>
            </a:r>
            <a:r>
              <a:rPr lang="en-US" altLang="ja-JP" sz="2000" dirty="0">
                <a:sym typeface="Wingdings"/>
              </a:rPr>
              <a:t>NZ</a:t>
            </a:r>
            <a:r>
              <a:rPr lang="ja-JP" altLang="en-US" sz="2000" dirty="0">
                <a:sym typeface="Wingdings"/>
              </a:rPr>
              <a:t>では</a:t>
            </a:r>
            <a:r>
              <a:rPr lang="en-US" altLang="ja-JP" sz="2000" dirty="0">
                <a:sym typeface="Wingdings"/>
              </a:rPr>
              <a:t> SIGNATURE BRAND</a:t>
            </a:r>
            <a:r>
              <a:rPr lang="ja-JP" altLang="en-US" sz="2000" dirty="0">
                <a:sym typeface="Wingdings"/>
              </a:rPr>
              <a:t>としてトヨタが導入済み</a:t>
            </a:r>
            <a:r>
              <a:rPr lang="ja-JP" altLang="en-US" sz="2000" dirty="0" smtClean="0">
                <a:sym typeface="Wingdings"/>
              </a:rPr>
              <a:t>。</a:t>
            </a:r>
            <a:endParaRPr lang="en-US" altLang="ja-JP" sz="2000" dirty="0" smtClean="0">
              <a:sym typeface="Wingdings"/>
            </a:endParaRPr>
          </a:p>
          <a:p>
            <a:pPr marL="45720" indent="0">
              <a:buNone/>
            </a:pPr>
            <a:r>
              <a:rPr lang="en-US" altLang="ja-JP" sz="2000" dirty="0" smtClean="0"/>
              <a:t>★</a:t>
            </a:r>
            <a:r>
              <a:rPr lang="ja-JP" altLang="en-US" sz="2000" dirty="0" smtClean="0"/>
              <a:t>オークション、船会社、乙仲、陸送会社、検査会社等は日系企業だが、</a:t>
            </a:r>
            <a:endParaRPr lang="en-US" altLang="ja-JP" sz="2000" dirty="0" smtClean="0"/>
          </a:p>
          <a:p>
            <a:pPr marL="45720" indent="0">
              <a:buNone/>
            </a:pPr>
            <a:r>
              <a:rPr lang="ja-JP" altLang="ja-JP" sz="2000" dirty="0"/>
              <a:t>　</a:t>
            </a:r>
            <a:r>
              <a:rPr lang="ja-JP" altLang="en-US" sz="2000" dirty="0" smtClean="0"/>
              <a:t>肝心の輸出窓口の商社は非日系企業が主体。</a:t>
            </a:r>
            <a:endParaRPr lang="en-US" altLang="ja-JP" sz="2000" dirty="0" smtClean="0"/>
          </a:p>
          <a:p>
            <a:pPr marL="45720" indent="0">
              <a:buNone/>
            </a:pPr>
            <a:r>
              <a:rPr lang="ja-JP" altLang="en-US" sz="2000" dirty="0" smtClean="0">
                <a:sym typeface="Wingdings"/>
              </a:rPr>
              <a:t>　</a:t>
            </a:r>
            <a:r>
              <a:rPr lang="en-US" altLang="ja-JP" sz="2000" dirty="0" smtClean="0">
                <a:sym typeface="Wingdings"/>
              </a:rPr>
              <a:t> </a:t>
            </a:r>
            <a:r>
              <a:rPr lang="ja-JP" altLang="en-US" sz="2000" dirty="0" smtClean="0">
                <a:sym typeface="Wingdings"/>
              </a:rPr>
              <a:t>単なる商談能力だけの問題ではない？</a:t>
            </a:r>
            <a:endParaRPr lang="en-US" altLang="ja-JP" sz="2000" dirty="0" smtClean="0">
              <a:sym typeface="Wingdings"/>
            </a:endParaRPr>
          </a:p>
          <a:p>
            <a:pPr marL="45720" indent="0">
              <a:buNone/>
            </a:pPr>
            <a:r>
              <a:rPr lang="ja-JP" altLang="en-US" sz="2000" dirty="0">
                <a:sym typeface="Wingdings"/>
              </a:rPr>
              <a:t>　</a:t>
            </a:r>
            <a:r>
              <a:rPr lang="en-US" altLang="ja-JP" sz="2000" dirty="0">
                <a:sym typeface="Wingdings"/>
              </a:rPr>
              <a:t> </a:t>
            </a:r>
            <a:r>
              <a:rPr lang="ja-JP" altLang="en-US" sz="2000" dirty="0" smtClean="0">
                <a:sym typeface="Wingdings"/>
              </a:rPr>
              <a:t>輸出国での小売販売店経営等の川下戦略に対応できない？</a:t>
            </a:r>
            <a:endParaRPr lang="en-US" altLang="ja-JP" sz="2000" dirty="0" smtClean="0">
              <a:sym typeface="Wingdings"/>
            </a:endParaRPr>
          </a:p>
          <a:p>
            <a:pPr marL="45720" indent="0">
              <a:buNone/>
            </a:pPr>
            <a:r>
              <a:rPr lang="ja-JP" altLang="en-US" sz="2000" dirty="0">
                <a:sym typeface="Wingdings"/>
              </a:rPr>
              <a:t>　</a:t>
            </a:r>
            <a:r>
              <a:rPr lang="en-US" altLang="ja-JP" sz="2000" dirty="0">
                <a:sym typeface="Wingdings"/>
              </a:rPr>
              <a:t> </a:t>
            </a:r>
            <a:r>
              <a:rPr lang="ja-JP" altLang="en-US" sz="2000" dirty="0" smtClean="0">
                <a:sym typeface="Wingdings"/>
              </a:rPr>
              <a:t>大手商社等では新車メーカーとの関係やリスク管理の問題で</a:t>
            </a:r>
            <a:endParaRPr lang="en-US" altLang="ja-JP" sz="2000" dirty="0" smtClean="0">
              <a:sym typeface="Wingdings"/>
            </a:endParaRPr>
          </a:p>
          <a:p>
            <a:pPr marL="45720" indent="0">
              <a:buNone/>
            </a:pPr>
            <a:r>
              <a:rPr lang="ja-JP" altLang="ja-JP" sz="2000" dirty="0">
                <a:sym typeface="Wingdings"/>
              </a:rPr>
              <a:t>　</a:t>
            </a:r>
            <a:r>
              <a:rPr lang="ja-JP" altLang="en-US" sz="2000" dirty="0" smtClean="0">
                <a:sym typeface="Wingdings"/>
              </a:rPr>
              <a:t>　</a:t>
            </a:r>
            <a:r>
              <a:rPr lang="en-US" altLang="ja-JP" sz="2000" dirty="0" smtClean="0">
                <a:sym typeface="Wingdings"/>
              </a:rPr>
              <a:t> </a:t>
            </a:r>
            <a:r>
              <a:rPr lang="ja-JP" altLang="en-US" sz="2000" dirty="0" smtClean="0">
                <a:sym typeface="Wingdings"/>
              </a:rPr>
              <a:t>本格的参入に制約が多い。</a:t>
            </a:r>
            <a:endParaRPr lang="en-US" altLang="ja-JP" sz="2000" dirty="0" smtClean="0">
              <a:sym typeface="Wingdings"/>
            </a:endParaRPr>
          </a:p>
          <a:p>
            <a:pPr marL="45720" indent="0">
              <a:buNone/>
            </a:pPr>
            <a:endParaRPr lang="en-US" altLang="ja-JP" sz="2000" dirty="0" smtClean="0">
              <a:sym typeface="Wingdings"/>
            </a:endParaRPr>
          </a:p>
          <a:p>
            <a:pPr marL="45720" indent="0">
              <a:buNone/>
            </a:pPr>
            <a:endParaRPr lang="en-US" altLang="ja-JP" sz="2000" dirty="0" smtClean="0">
              <a:sym typeface="Wingdings"/>
            </a:endParaRPr>
          </a:p>
          <a:p>
            <a:pPr marL="45720" indent="0">
              <a:buNone/>
            </a:pPr>
            <a:endParaRPr lang="en-US" altLang="ja-JP" sz="2000" dirty="0"/>
          </a:p>
        </p:txBody>
      </p:sp>
      <p:sp>
        <p:nvSpPr>
          <p:cNvPr id="6" name="フッター プレースホルダー 5"/>
          <p:cNvSpPr>
            <a:spLocks noGrp="1"/>
          </p:cNvSpPr>
          <p:nvPr>
            <p:ph type="ftr" sz="quarter" idx="11"/>
          </p:nvPr>
        </p:nvSpPr>
        <p:spPr>
          <a:xfrm>
            <a:off x="457199" y="6354762"/>
            <a:ext cx="3352801" cy="365125"/>
          </a:xfrm>
        </p:spPr>
        <p:txBody>
          <a:bodyPr/>
          <a:lstStyle/>
          <a:p>
            <a:r>
              <a:rPr lang="en-US" dirty="0" smtClean="0"/>
              <a:t>Prepared by Yoshi. </a:t>
            </a:r>
            <a:r>
              <a:rPr lang="en-US" dirty="0" err="1" smtClean="0"/>
              <a:t>Warashina</a:t>
            </a:r>
            <a:r>
              <a:rPr lang="en-US" dirty="0" smtClean="0"/>
              <a:t>/ Fujiyama Trading Ltd.* JUMVEA</a:t>
            </a:r>
            <a:endParaRPr lang="en-US" dirty="0"/>
          </a:p>
        </p:txBody>
      </p:sp>
    </p:spTree>
    <p:extLst>
      <p:ext uri="{BB962C8B-B14F-4D97-AF65-F5344CB8AC3E}">
        <p14:creationId xmlns:p14="http://schemas.microsoft.com/office/powerpoint/2010/main" val="438287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AFB06A-371C-0342-A302-1B5A780757A7}" type="datetime1">
              <a:rPr lang="ja-JP" altLang="en-US" smtClean="0"/>
              <a:t>2015/5/13</a:t>
            </a:fld>
            <a:endParaRPr lang="en-US"/>
          </a:p>
        </p:txBody>
      </p:sp>
      <p:sp>
        <p:nvSpPr>
          <p:cNvPr id="3" name="スライド番号プレースホルダー 2"/>
          <p:cNvSpPr>
            <a:spLocks noGrp="1"/>
          </p:cNvSpPr>
          <p:nvPr>
            <p:ph type="sldNum" sz="quarter" idx="12"/>
          </p:nvPr>
        </p:nvSpPr>
        <p:spPr/>
        <p:txBody>
          <a:bodyPr/>
          <a:lstStyle/>
          <a:p>
            <a:fld id="{D7E63A33-8271-4DD0-9C48-789913D7C115}" type="slidenum">
              <a:rPr lang="en-US" smtClean="0"/>
              <a:pPr/>
              <a:t>14</a:t>
            </a:fld>
            <a:endParaRPr lang="en-US"/>
          </a:p>
        </p:txBody>
      </p:sp>
      <p:sp>
        <p:nvSpPr>
          <p:cNvPr id="4" name="タイトル 3"/>
          <p:cNvSpPr>
            <a:spLocks noGrp="1"/>
          </p:cNvSpPr>
          <p:nvPr>
            <p:ph type="title"/>
          </p:nvPr>
        </p:nvSpPr>
        <p:spPr>
          <a:xfrm>
            <a:off x="901658" y="169842"/>
            <a:ext cx="7520577" cy="1955736"/>
          </a:xfrm>
        </p:spPr>
        <p:txBody>
          <a:bodyPr/>
          <a:lstStyle/>
          <a:p>
            <a:pPr marL="0" indent="0" algn="ctr">
              <a:buNone/>
            </a:pPr>
            <a:r>
              <a:rPr lang="ja-JP" altLang="en-US" sz="3200" dirty="0">
                <a:solidFill>
                  <a:srgbClr val="0000FF"/>
                </a:solidFill>
              </a:rPr>
              <a:t>業界の</a:t>
            </a:r>
            <a:r>
              <a:rPr lang="ja-JP" altLang="en-US" sz="3200" dirty="0" smtClean="0">
                <a:solidFill>
                  <a:srgbClr val="0000FF"/>
                </a:solidFill>
              </a:rPr>
              <a:t>課題点３</a:t>
            </a:r>
            <a:r>
              <a:rPr lang="en-US" altLang="ja-JP" sz="3200" dirty="0">
                <a:solidFill>
                  <a:srgbClr val="0000FF"/>
                </a:solidFill>
              </a:rPr>
              <a:t/>
            </a:r>
            <a:br>
              <a:rPr lang="en-US" altLang="ja-JP" sz="3200" dirty="0">
                <a:solidFill>
                  <a:srgbClr val="0000FF"/>
                </a:solidFill>
              </a:rPr>
            </a:br>
            <a:r>
              <a:rPr lang="ja-JP" altLang="en-US" sz="3200" dirty="0" smtClean="0">
                <a:solidFill>
                  <a:srgbClr val="0000FF"/>
                </a:solidFill>
              </a:rPr>
              <a:t>中古車輸出の戦略的展開</a:t>
            </a:r>
            <a:endParaRPr kumimoji="1" lang="ja-JP" altLang="en-US" sz="3200" dirty="0">
              <a:solidFill>
                <a:srgbClr val="0000FF"/>
              </a:solidFill>
            </a:endParaRPr>
          </a:p>
        </p:txBody>
      </p:sp>
      <p:sp>
        <p:nvSpPr>
          <p:cNvPr id="5" name="コンテンツ プレースホルダー 4"/>
          <p:cNvSpPr>
            <a:spLocks noGrp="1"/>
          </p:cNvSpPr>
          <p:nvPr>
            <p:ph sz="quarter" idx="13"/>
          </p:nvPr>
        </p:nvSpPr>
        <p:spPr>
          <a:xfrm>
            <a:off x="200526" y="1283368"/>
            <a:ext cx="9037054" cy="5745355"/>
          </a:xfrm>
        </p:spPr>
        <p:txBody>
          <a:bodyPr>
            <a:noAutofit/>
          </a:bodyPr>
          <a:lstStyle/>
          <a:p>
            <a:pPr marL="45720" indent="0">
              <a:buNone/>
            </a:pPr>
            <a:r>
              <a:rPr lang="en-US" altLang="ja-JP" sz="2000" dirty="0" smtClean="0"/>
              <a:t>★</a:t>
            </a:r>
            <a:r>
              <a:rPr lang="ja-JP" altLang="en-US" sz="2000" dirty="0" smtClean="0"/>
              <a:t>従来の自動車関係者の課題点として</a:t>
            </a:r>
            <a:r>
              <a:rPr lang="en-US" altLang="ja-JP" sz="2000" dirty="0" smtClean="0"/>
              <a:t>(</a:t>
            </a:r>
            <a:r>
              <a:rPr lang="ja-JP" altLang="en-US" sz="2000" dirty="0" smtClean="0"/>
              <a:t>見捨てらていた市場の再評価が必要）</a:t>
            </a:r>
            <a:endParaRPr lang="en-US" altLang="ja-JP" sz="2000" dirty="0"/>
          </a:p>
          <a:p>
            <a:pPr marL="45720" indent="0">
              <a:buNone/>
            </a:pPr>
            <a:r>
              <a:rPr lang="ja-JP" altLang="en-US" sz="2000" dirty="0" smtClean="0">
                <a:sym typeface="Wingdings"/>
              </a:rPr>
              <a:t>　</a:t>
            </a:r>
            <a:r>
              <a:rPr lang="en-US" altLang="ja-JP" sz="2000" dirty="0" smtClean="0">
                <a:sym typeface="Wingdings"/>
              </a:rPr>
              <a:t>1)</a:t>
            </a:r>
            <a:r>
              <a:rPr lang="en-US" altLang="ja-JP" sz="2000" dirty="0">
                <a:sym typeface="Wingdings"/>
              </a:rPr>
              <a:t> </a:t>
            </a:r>
            <a:r>
              <a:rPr lang="ja-JP" altLang="en-US" sz="2000" dirty="0" smtClean="0">
                <a:sym typeface="Wingdings"/>
              </a:rPr>
              <a:t>新車</a:t>
            </a:r>
            <a:r>
              <a:rPr lang="ja-JP" altLang="en-US" sz="2000" dirty="0">
                <a:sym typeface="Wingdings"/>
              </a:rPr>
              <a:t>優先の取組みに</a:t>
            </a:r>
            <a:r>
              <a:rPr lang="ja-JP" altLang="en-US" sz="2000" dirty="0" smtClean="0">
                <a:sym typeface="Wingdings"/>
              </a:rPr>
              <a:t>より中古車輸出は軽視されて</a:t>
            </a:r>
            <a:r>
              <a:rPr lang="ja-JP" altLang="en-US" sz="2000" dirty="0">
                <a:sym typeface="Wingdings"/>
              </a:rPr>
              <a:t>きた。</a:t>
            </a:r>
            <a:endParaRPr lang="en-US" altLang="ja-JP" sz="2000" dirty="0">
              <a:sym typeface="Wingdings"/>
            </a:endParaRPr>
          </a:p>
          <a:p>
            <a:pPr marL="45720" indent="0">
              <a:buNone/>
            </a:pPr>
            <a:r>
              <a:rPr lang="ja-JP" altLang="ja-JP" sz="2000" dirty="0" smtClean="0">
                <a:sym typeface="Wingdings"/>
              </a:rPr>
              <a:t>　</a:t>
            </a:r>
            <a:r>
              <a:rPr lang="en-US" altLang="ja-JP" sz="2000" dirty="0" smtClean="0">
                <a:sym typeface="Wingdings"/>
              </a:rPr>
              <a:t>2) </a:t>
            </a:r>
            <a:r>
              <a:rPr lang="ja-JP" altLang="en-US" sz="2000" dirty="0" smtClean="0">
                <a:sym typeface="Wingdings"/>
              </a:rPr>
              <a:t>グレーなイメージが積極的な取り組みを遠ざけてきた。</a:t>
            </a:r>
            <a:endParaRPr lang="en-US" altLang="ja-JP" sz="2000" dirty="0">
              <a:sym typeface="Wingdings"/>
            </a:endParaRPr>
          </a:p>
          <a:p>
            <a:pPr marL="45720" indent="0">
              <a:buNone/>
            </a:pPr>
            <a:r>
              <a:rPr lang="en-US" altLang="ja-JP" sz="2000" dirty="0" smtClean="0"/>
              <a:t>★</a:t>
            </a:r>
            <a:r>
              <a:rPr lang="ja-JP" altLang="en-US" sz="2000" dirty="0" smtClean="0"/>
              <a:t>結果として</a:t>
            </a:r>
            <a:endParaRPr lang="en-US" altLang="ja-JP" sz="2000" dirty="0" smtClean="0"/>
          </a:p>
          <a:p>
            <a:pPr marL="45720" indent="0">
              <a:buNone/>
            </a:pPr>
            <a:r>
              <a:rPr lang="ja-JP" altLang="en-US" sz="2000" dirty="0" smtClean="0">
                <a:sym typeface="Wingdings"/>
              </a:rPr>
              <a:t>　</a:t>
            </a:r>
            <a:r>
              <a:rPr lang="en-US" altLang="ja-JP" sz="2000" dirty="0" smtClean="0">
                <a:sym typeface="Wingdings"/>
              </a:rPr>
              <a:t> </a:t>
            </a:r>
            <a:r>
              <a:rPr lang="ja-JP" altLang="en-US" sz="2000" dirty="0" smtClean="0">
                <a:sym typeface="Wingdings"/>
              </a:rPr>
              <a:t>非寡占市場の形成。しかし市場そのものは巨大化した。</a:t>
            </a:r>
            <a:endParaRPr lang="en-US" altLang="ja-JP" sz="2000" dirty="0" smtClean="0">
              <a:sym typeface="Wingdings"/>
            </a:endParaRPr>
          </a:p>
          <a:p>
            <a:pPr marL="45720" indent="0">
              <a:buNone/>
            </a:pPr>
            <a:r>
              <a:rPr lang="ja-JP" altLang="en-US" sz="2000" dirty="0" smtClean="0">
                <a:sym typeface="Wingdings"/>
              </a:rPr>
              <a:t>　</a:t>
            </a:r>
            <a:r>
              <a:rPr lang="en-US" altLang="ja-JP" sz="2000" dirty="0" smtClean="0">
                <a:sym typeface="Wingdings"/>
              </a:rPr>
              <a:t> </a:t>
            </a:r>
            <a:r>
              <a:rPr lang="ja-JP" altLang="en-US" sz="2000" dirty="0" smtClean="0">
                <a:sym typeface="Wingdings"/>
              </a:rPr>
              <a:t>オークション会社主体による流通形態の形成。</a:t>
            </a:r>
            <a:r>
              <a:rPr lang="ja-JP" altLang="en-US" sz="1400" dirty="0" smtClean="0">
                <a:sym typeface="Wingdings"/>
              </a:rPr>
              <a:t>（上場企業として大きく成長）</a:t>
            </a:r>
            <a:endParaRPr lang="en-US" altLang="ja-JP" sz="1400" dirty="0" smtClean="0">
              <a:sym typeface="Wingdings"/>
            </a:endParaRPr>
          </a:p>
          <a:p>
            <a:pPr marL="45720" indent="0">
              <a:buNone/>
            </a:pPr>
            <a:r>
              <a:rPr lang="ja-JP" altLang="ja-JP" sz="2000" dirty="0"/>
              <a:t>　</a:t>
            </a:r>
            <a:r>
              <a:rPr lang="ja-JP" altLang="en-US" sz="2000" dirty="0">
                <a:sym typeface="Wingdings"/>
              </a:rPr>
              <a:t></a:t>
            </a:r>
            <a:r>
              <a:rPr lang="en-US" altLang="ja-JP" sz="2000" dirty="0">
                <a:sym typeface="Wingdings"/>
              </a:rPr>
              <a:t> </a:t>
            </a:r>
            <a:r>
              <a:rPr lang="ja-JP" altLang="en-US" sz="2000" dirty="0" smtClean="0">
                <a:sym typeface="Wingdings"/>
              </a:rPr>
              <a:t>非日系企業によるビジネスの促進（</a:t>
            </a:r>
            <a:r>
              <a:rPr lang="en-US" altLang="ja-JP" sz="2000" dirty="0" smtClean="0">
                <a:sym typeface="Wingdings"/>
              </a:rPr>
              <a:t>Japan Dream</a:t>
            </a:r>
            <a:r>
              <a:rPr lang="ja-JP" altLang="en-US" sz="2000" dirty="0" smtClean="0">
                <a:sym typeface="Wingdings"/>
              </a:rPr>
              <a:t>的位置づけ</a:t>
            </a:r>
            <a:r>
              <a:rPr lang="en-US" altLang="ja-JP" sz="2000" dirty="0" smtClean="0">
                <a:sym typeface="Wingdings"/>
              </a:rPr>
              <a:t>!?)</a:t>
            </a:r>
          </a:p>
          <a:p>
            <a:pPr marL="45720" indent="0">
              <a:buNone/>
            </a:pPr>
            <a:r>
              <a:rPr lang="ja-JP" altLang="en-US" sz="2000" dirty="0">
                <a:sym typeface="Wingdings"/>
              </a:rPr>
              <a:t>　</a:t>
            </a:r>
            <a:r>
              <a:rPr lang="en-US" altLang="ja-JP" sz="2000" dirty="0">
                <a:sym typeface="Wingdings"/>
              </a:rPr>
              <a:t> </a:t>
            </a:r>
            <a:r>
              <a:rPr lang="ja-JP" altLang="en-US" sz="2000" dirty="0" smtClean="0">
                <a:sym typeface="Wingdings"/>
              </a:rPr>
              <a:t>非合法分野の多発。（巻戻し、年式詐称、盗難車、詐欺行為</a:t>
            </a:r>
            <a:r>
              <a:rPr lang="en-US" altLang="en-US" sz="2000" dirty="0" smtClean="0">
                <a:sym typeface="Wingdings"/>
              </a:rPr>
              <a:t>、今後は</a:t>
            </a:r>
          </a:p>
          <a:p>
            <a:pPr marL="45720" indent="0">
              <a:buNone/>
            </a:pPr>
            <a:r>
              <a:rPr lang="en-US" altLang="en-US" sz="2000" dirty="0">
                <a:sym typeface="Wingdings"/>
              </a:rPr>
              <a:t>　</a:t>
            </a:r>
            <a:r>
              <a:rPr lang="en-US" altLang="en-US" sz="2000" dirty="0" smtClean="0">
                <a:sym typeface="Wingdings"/>
              </a:rPr>
              <a:t>　　　消費税の不正還付請求が増加!?</a:t>
            </a:r>
            <a:r>
              <a:rPr lang="ja-JP" altLang="en-US" sz="2000" dirty="0" smtClean="0">
                <a:sym typeface="Wingdings"/>
              </a:rPr>
              <a:t>）</a:t>
            </a:r>
            <a:endParaRPr lang="en-US" altLang="ja-JP" sz="2000" dirty="0">
              <a:sym typeface="Wingdings"/>
            </a:endParaRPr>
          </a:p>
          <a:p>
            <a:pPr marL="45720" indent="0">
              <a:buNone/>
            </a:pPr>
            <a:r>
              <a:rPr lang="en-US" altLang="ja-JP" sz="2000" dirty="0" smtClean="0">
                <a:solidFill>
                  <a:srgbClr val="FF0000"/>
                </a:solidFill>
              </a:rPr>
              <a:t>★</a:t>
            </a:r>
            <a:r>
              <a:rPr lang="ja-JP" altLang="en-US" sz="2000" dirty="0" smtClean="0">
                <a:solidFill>
                  <a:srgbClr val="FF0000"/>
                </a:solidFill>
              </a:rPr>
              <a:t>今後　</a:t>
            </a:r>
            <a:r>
              <a:rPr lang="ja-JP" altLang="en-US" sz="2000" dirty="0">
                <a:solidFill>
                  <a:srgbClr val="FF0000"/>
                </a:solidFill>
                <a:sym typeface="Wingdings"/>
              </a:rPr>
              <a:t>成長市場への導入ツールとして</a:t>
            </a:r>
            <a:r>
              <a:rPr lang="ja-JP" altLang="en-US" sz="2000" dirty="0" smtClean="0">
                <a:solidFill>
                  <a:srgbClr val="FF0000"/>
                </a:solidFill>
              </a:rPr>
              <a:t>戦略的に中古車を活用するには？</a:t>
            </a:r>
            <a:endParaRPr lang="en-US" altLang="ja-JP" sz="2000" dirty="0" smtClean="0">
              <a:solidFill>
                <a:srgbClr val="FF0000"/>
              </a:solidFill>
            </a:endParaRPr>
          </a:p>
          <a:p>
            <a:pPr>
              <a:buFont typeface="Wingdings" charset="0"/>
              <a:buChar char="è"/>
            </a:pPr>
            <a:r>
              <a:rPr lang="ja-JP" altLang="en-US" sz="2000" dirty="0" smtClean="0">
                <a:solidFill>
                  <a:srgbClr val="FF0000"/>
                </a:solidFill>
                <a:sym typeface="Wingdings"/>
              </a:rPr>
              <a:t>オークション出品一辺倒から自社輸出も段階的に拡大。</a:t>
            </a:r>
            <a:r>
              <a:rPr lang="en-US" altLang="ja-JP" sz="2000" dirty="0" smtClean="0">
                <a:solidFill>
                  <a:srgbClr val="FF0000"/>
                </a:solidFill>
                <a:sym typeface="Wingdings"/>
              </a:rPr>
              <a:t>(</a:t>
            </a:r>
            <a:r>
              <a:rPr lang="ja-JP" altLang="en-US" sz="1600" dirty="0" smtClean="0">
                <a:solidFill>
                  <a:srgbClr val="FF0000"/>
                </a:solidFill>
                <a:sym typeface="Wingdings"/>
              </a:rPr>
              <a:t>在庫＆</a:t>
            </a:r>
            <a:r>
              <a:rPr lang="en-US" altLang="ja-JP" sz="1600" dirty="0" smtClean="0">
                <a:solidFill>
                  <a:srgbClr val="FF0000"/>
                </a:solidFill>
                <a:sym typeface="Wingdings"/>
              </a:rPr>
              <a:t>Web </a:t>
            </a:r>
            <a:r>
              <a:rPr lang="ja-JP" altLang="en-US" sz="1600" dirty="0" smtClean="0">
                <a:solidFill>
                  <a:srgbClr val="FF0000"/>
                </a:solidFill>
                <a:sym typeface="Wingdings"/>
              </a:rPr>
              <a:t>販売</a:t>
            </a:r>
            <a:r>
              <a:rPr lang="en-US" altLang="ja-JP" sz="1600" dirty="0" smtClean="0">
                <a:solidFill>
                  <a:srgbClr val="FF0000"/>
                </a:solidFill>
                <a:sym typeface="Wingdings"/>
              </a:rPr>
              <a:t>)</a:t>
            </a:r>
            <a:r>
              <a:rPr lang="en-US" altLang="ja-JP" sz="2000" dirty="0" smtClean="0">
                <a:solidFill>
                  <a:srgbClr val="FF0000"/>
                </a:solidFill>
                <a:sym typeface="Wingdings"/>
              </a:rPr>
              <a:t> </a:t>
            </a:r>
          </a:p>
          <a:p>
            <a:pPr>
              <a:buFont typeface="Wingdings" charset="0"/>
              <a:buChar char="è"/>
            </a:pPr>
            <a:r>
              <a:rPr lang="ja-JP" altLang="en-US" sz="2000" dirty="0" smtClean="0">
                <a:solidFill>
                  <a:srgbClr val="FF0000"/>
                </a:solidFill>
                <a:sym typeface="Wingdings"/>
              </a:rPr>
              <a:t>自社ブランド確立の為、現地販売展開も必要。</a:t>
            </a:r>
            <a:endParaRPr lang="en-US" altLang="ja-JP" sz="2000" dirty="0" smtClean="0">
              <a:solidFill>
                <a:srgbClr val="FF0000"/>
              </a:solidFill>
              <a:sym typeface="Wingdings"/>
            </a:endParaRPr>
          </a:p>
          <a:p>
            <a:pPr marL="45720" indent="0">
              <a:buNone/>
            </a:pPr>
            <a:endParaRPr lang="en-US" altLang="ja-JP" sz="2000" dirty="0" smtClean="0">
              <a:sym typeface="Wingdings"/>
            </a:endParaRPr>
          </a:p>
          <a:p>
            <a:pPr marL="45720" indent="0">
              <a:buNone/>
            </a:pPr>
            <a:r>
              <a:rPr lang="ja-JP" altLang="ja-JP" sz="2000" dirty="0">
                <a:sym typeface="Wingdings"/>
              </a:rPr>
              <a:t>　</a:t>
            </a:r>
            <a:endParaRPr lang="en-US" altLang="ja-JP" sz="2000" dirty="0" smtClean="0">
              <a:sym typeface="Wingdings"/>
            </a:endParaRPr>
          </a:p>
          <a:p>
            <a:pPr marL="45720" indent="0">
              <a:buNone/>
            </a:pPr>
            <a:r>
              <a:rPr lang="ja-JP" altLang="en-US" sz="2000" dirty="0">
                <a:sym typeface="Wingdings"/>
              </a:rPr>
              <a:t>　</a:t>
            </a:r>
            <a:endParaRPr kumimoji="1" lang="ja-JP" altLang="en-US" sz="2000" dirty="0"/>
          </a:p>
        </p:txBody>
      </p:sp>
      <p:sp>
        <p:nvSpPr>
          <p:cNvPr id="6" name="フッター プレースホルダー 5"/>
          <p:cNvSpPr>
            <a:spLocks noGrp="1"/>
          </p:cNvSpPr>
          <p:nvPr>
            <p:ph type="ftr" sz="quarter" idx="11"/>
          </p:nvPr>
        </p:nvSpPr>
        <p:spPr>
          <a:xfrm>
            <a:off x="457199" y="6450012"/>
            <a:ext cx="3352801" cy="365125"/>
          </a:xfrm>
        </p:spPr>
        <p:txBody>
          <a:bodyPr/>
          <a:lstStyle/>
          <a:p>
            <a:r>
              <a:rPr lang="en-US" dirty="0" smtClean="0"/>
              <a:t>Prepared by Yoshi. </a:t>
            </a:r>
            <a:r>
              <a:rPr lang="en-US" dirty="0" err="1" smtClean="0"/>
              <a:t>Warashina</a:t>
            </a:r>
            <a:r>
              <a:rPr lang="en-US" dirty="0" smtClean="0"/>
              <a:t>/ Fujiyama Trading Ltd.* JUMVEA</a:t>
            </a:r>
            <a:endParaRPr lang="en-US" dirty="0"/>
          </a:p>
        </p:txBody>
      </p:sp>
    </p:spTree>
    <p:extLst>
      <p:ext uri="{BB962C8B-B14F-4D97-AF65-F5344CB8AC3E}">
        <p14:creationId xmlns:p14="http://schemas.microsoft.com/office/powerpoint/2010/main" val="178722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B19CD9-97BB-B246-ACF2-7EFB076EF57F}" type="datetime1">
              <a:rPr lang="ja-JP" altLang="en-US" smtClean="0"/>
              <a:t>2015/5/13</a:t>
            </a:fld>
            <a:endParaRPr lang="en-US"/>
          </a:p>
        </p:txBody>
      </p:sp>
      <p:sp>
        <p:nvSpPr>
          <p:cNvPr id="3" name="フッター プレースホルダー 2"/>
          <p:cNvSpPr>
            <a:spLocks noGrp="1"/>
          </p:cNvSpPr>
          <p:nvPr>
            <p:ph type="ftr" sz="quarter" idx="11"/>
          </p:nvPr>
        </p:nvSpPr>
        <p:spPr/>
        <p:txBody>
          <a:bodyPr/>
          <a:lstStyle/>
          <a:p>
            <a:r>
              <a:rPr lang="en-US" smtClean="0"/>
              <a:t>Prepared by Yoshi. Warashina/ Fujiyama Trading Ltd.* JUMVEA</a:t>
            </a:r>
            <a:endParaRPr lang="en-US"/>
          </a:p>
        </p:txBody>
      </p:sp>
      <p:sp>
        <p:nvSpPr>
          <p:cNvPr id="4" name="スライド番号プレースホルダー 3"/>
          <p:cNvSpPr>
            <a:spLocks noGrp="1"/>
          </p:cNvSpPr>
          <p:nvPr>
            <p:ph type="sldNum" sz="quarter" idx="12"/>
          </p:nvPr>
        </p:nvSpPr>
        <p:spPr/>
        <p:txBody>
          <a:bodyPr/>
          <a:lstStyle/>
          <a:p>
            <a:fld id="{D7E63A33-8271-4DD0-9C48-789913D7C115}" type="slidenum">
              <a:rPr lang="en-US" smtClean="0"/>
              <a:pPr/>
              <a:t>15</a:t>
            </a:fld>
            <a:endParaRPr lang="en-US"/>
          </a:p>
        </p:txBody>
      </p:sp>
      <p:sp>
        <p:nvSpPr>
          <p:cNvPr id="7" name="正方形/長方形 6"/>
          <p:cNvSpPr/>
          <p:nvPr/>
        </p:nvSpPr>
        <p:spPr>
          <a:xfrm>
            <a:off x="150091" y="265653"/>
            <a:ext cx="8993909" cy="1077218"/>
          </a:xfrm>
          <a:prstGeom prst="rect">
            <a:avLst/>
          </a:prstGeom>
        </p:spPr>
        <p:txBody>
          <a:bodyPr wrap="square">
            <a:spAutoFit/>
          </a:bodyPr>
          <a:lstStyle/>
          <a:p>
            <a:pPr algn="ctr"/>
            <a:r>
              <a:rPr lang="ja-JP" altLang="en-US" sz="3200" dirty="0" smtClean="0">
                <a:solidFill>
                  <a:srgbClr val="0000FF"/>
                </a:solidFill>
                <a:effectLst>
                  <a:outerShdw blurRad="60007" dist="310007" dir="7680000" sy="30000" kx="1300200" algn="ctr" rotWithShape="0">
                    <a:prstClr val="black">
                      <a:alpha val="32000"/>
                    </a:prstClr>
                  </a:outerShdw>
                </a:effectLst>
              </a:rPr>
              <a:t>中古車輸出の最大の課題点</a:t>
            </a:r>
            <a:endParaRPr lang="en-US" altLang="ja-JP" sz="3200" dirty="0" smtClean="0">
              <a:solidFill>
                <a:srgbClr val="0000FF"/>
              </a:solidFill>
              <a:effectLst>
                <a:outerShdw blurRad="60007" dist="310007" dir="7680000" sy="30000" kx="1300200" algn="ctr" rotWithShape="0">
                  <a:prstClr val="black">
                    <a:alpha val="32000"/>
                  </a:prstClr>
                </a:outerShdw>
              </a:effectLst>
            </a:endParaRPr>
          </a:p>
          <a:p>
            <a:pPr algn="ctr"/>
            <a:r>
              <a:rPr lang="ja-JP" altLang="en-US" sz="3200" dirty="0" smtClean="0">
                <a:solidFill>
                  <a:srgbClr val="0000FF"/>
                </a:solidFill>
                <a:effectLst>
                  <a:outerShdw blurRad="60007" dist="310007" dir="7680000" sy="30000" kx="1300200" algn="ctr" rotWithShape="0">
                    <a:prstClr val="black">
                      <a:alpha val="32000"/>
                    </a:prstClr>
                  </a:outerShdw>
                </a:effectLst>
              </a:rPr>
              <a:t>組織管理と代金回収</a:t>
            </a:r>
            <a:endParaRPr lang="ja-JP" altLang="en-US" sz="3200" dirty="0">
              <a:effectLst>
                <a:outerShdw blurRad="60007" dist="310007" dir="7680000" sy="30000" kx="1300200" algn="ctr" rotWithShape="0">
                  <a:prstClr val="black">
                    <a:alpha val="32000"/>
                  </a:prstClr>
                </a:outerShdw>
              </a:effectLst>
            </a:endParaRPr>
          </a:p>
        </p:txBody>
      </p:sp>
      <p:sp>
        <p:nvSpPr>
          <p:cNvPr id="8" name="コンテンツ プレースホルダー 4"/>
          <p:cNvSpPr>
            <a:spLocks noGrp="1"/>
          </p:cNvSpPr>
          <p:nvPr>
            <p:ph sz="quarter" idx="13"/>
          </p:nvPr>
        </p:nvSpPr>
        <p:spPr>
          <a:xfrm>
            <a:off x="457199" y="1587148"/>
            <a:ext cx="8054473" cy="5745355"/>
          </a:xfrm>
        </p:spPr>
        <p:txBody>
          <a:bodyPr>
            <a:noAutofit/>
          </a:bodyPr>
          <a:lstStyle/>
          <a:p>
            <a:pPr marL="45720" indent="0">
              <a:buNone/>
            </a:pPr>
            <a:r>
              <a:rPr lang="en-US" altLang="ja-JP" sz="1800" dirty="0" smtClean="0"/>
              <a:t>★</a:t>
            </a:r>
            <a:r>
              <a:rPr lang="ja-JP" altLang="en-US" sz="1800" dirty="0" smtClean="0"/>
              <a:t>地域毎・ビジネスモデル毎に異なる販売与信＆顧客管理の煩雑さと企業の管理ノウハウ不足が最大の原因。</a:t>
            </a:r>
            <a:endParaRPr lang="en-US" altLang="ja-JP" sz="1800" dirty="0" smtClean="0"/>
          </a:p>
          <a:p>
            <a:pPr marL="45720" indent="0">
              <a:buNone/>
            </a:pPr>
            <a:r>
              <a:rPr lang="ja-JP" altLang="en-US" sz="1800" dirty="0" smtClean="0">
                <a:sym typeface="Wingdings"/>
              </a:rPr>
              <a:t>　</a:t>
            </a:r>
            <a:r>
              <a:rPr lang="en-US" altLang="ja-JP" sz="1800" dirty="0" smtClean="0">
                <a:sym typeface="Wingdings"/>
              </a:rPr>
              <a:t> </a:t>
            </a:r>
            <a:r>
              <a:rPr lang="ja-JP" altLang="en-US" sz="1800" dirty="0" smtClean="0">
                <a:sym typeface="Wingdings"/>
              </a:rPr>
              <a:t>個別顧客に対する営業管理の煩雑さ。</a:t>
            </a:r>
            <a:endParaRPr lang="en-US" altLang="ja-JP" sz="1800" dirty="0" smtClean="0">
              <a:sym typeface="Wingdings"/>
            </a:endParaRPr>
          </a:p>
          <a:p>
            <a:pPr marL="45720" indent="0">
              <a:buNone/>
            </a:pPr>
            <a:r>
              <a:rPr lang="ja-JP" altLang="en-US" sz="1800" dirty="0" smtClean="0">
                <a:sym typeface="Wingdings"/>
              </a:rPr>
              <a:t>　</a:t>
            </a:r>
            <a:r>
              <a:rPr lang="en-US" altLang="ja-JP" sz="1800" dirty="0" smtClean="0">
                <a:sym typeface="Wingdings"/>
              </a:rPr>
              <a:t> </a:t>
            </a:r>
            <a:r>
              <a:rPr lang="ja-JP" altLang="en-US" sz="1800" dirty="0" smtClean="0">
                <a:sym typeface="Wingdings"/>
              </a:rPr>
              <a:t>無謀な台数競争と販売与信管理合戦。</a:t>
            </a:r>
            <a:endParaRPr lang="en-US" altLang="ja-JP" sz="1800" dirty="0" smtClean="0">
              <a:sym typeface="Wingdings"/>
            </a:endParaRPr>
          </a:p>
          <a:p>
            <a:pPr marL="45720" indent="0">
              <a:buNone/>
            </a:pPr>
            <a:r>
              <a:rPr lang="ja-JP" altLang="ja-JP" sz="1800" dirty="0" smtClean="0"/>
              <a:t>　</a:t>
            </a:r>
            <a:r>
              <a:rPr lang="ja-JP" altLang="en-US" sz="1800" dirty="0" smtClean="0">
                <a:sym typeface="Wingdings"/>
              </a:rPr>
              <a:t></a:t>
            </a:r>
            <a:r>
              <a:rPr lang="en-US" altLang="ja-JP" sz="1800" dirty="0" smtClean="0">
                <a:sym typeface="Wingdings"/>
              </a:rPr>
              <a:t> </a:t>
            </a:r>
            <a:r>
              <a:rPr lang="ja-JP" altLang="en-US" sz="1800" dirty="0" smtClean="0">
                <a:solidFill>
                  <a:srgbClr val="FF0000"/>
                </a:solidFill>
                <a:sym typeface="Wingdings"/>
              </a:rPr>
              <a:t>社内での与信管理に対する決済権限管理が不十分。</a:t>
            </a:r>
            <a:endParaRPr lang="en-US" altLang="ja-JP" sz="1800" dirty="0" smtClean="0">
              <a:solidFill>
                <a:srgbClr val="FF0000"/>
              </a:solidFill>
              <a:sym typeface="Wingdings"/>
            </a:endParaRPr>
          </a:p>
          <a:p>
            <a:pPr marL="45720" indent="0">
              <a:buNone/>
            </a:pPr>
            <a:r>
              <a:rPr lang="en-US" altLang="ja-JP" sz="1800" dirty="0">
                <a:solidFill>
                  <a:srgbClr val="FF0000"/>
                </a:solidFill>
                <a:sym typeface="Wingdings"/>
              </a:rPr>
              <a:t> </a:t>
            </a:r>
            <a:r>
              <a:rPr lang="en-US" altLang="ja-JP" sz="1800" dirty="0" smtClean="0">
                <a:solidFill>
                  <a:srgbClr val="FF0000"/>
                </a:solidFill>
                <a:sym typeface="Wingdings"/>
              </a:rPr>
              <a:t>        </a:t>
            </a:r>
            <a:r>
              <a:rPr lang="ja-JP" altLang="en-US" sz="1800" dirty="0" smtClean="0">
                <a:solidFill>
                  <a:srgbClr val="FF0000"/>
                </a:solidFill>
                <a:sym typeface="Wingdings"/>
              </a:rPr>
              <a:t>販売先行の経営姿勢である一方、</a:t>
            </a:r>
            <a:endParaRPr lang="en-US" altLang="ja-JP" sz="1800" dirty="0" smtClean="0">
              <a:solidFill>
                <a:srgbClr val="FF0000"/>
              </a:solidFill>
              <a:sym typeface="Wingdings"/>
            </a:endParaRPr>
          </a:p>
          <a:p>
            <a:pPr marL="45720" indent="0">
              <a:buNone/>
            </a:pPr>
            <a:r>
              <a:rPr lang="en-US" altLang="ja-JP" sz="1800" dirty="0" smtClean="0">
                <a:solidFill>
                  <a:srgbClr val="FF0000"/>
                </a:solidFill>
                <a:sym typeface="Wingdings"/>
              </a:rPr>
              <a:t>	</a:t>
            </a:r>
            <a:r>
              <a:rPr lang="ja-JP" altLang="en-US" sz="1800" dirty="0" smtClean="0">
                <a:solidFill>
                  <a:srgbClr val="FF0000"/>
                </a:solidFill>
                <a:sym typeface="Wingdings"/>
              </a:rPr>
              <a:t>売掛・回収管理ができてない。</a:t>
            </a:r>
            <a:endParaRPr lang="en-US" altLang="ja-JP" sz="1800" dirty="0" smtClean="0">
              <a:solidFill>
                <a:srgbClr val="FF0000"/>
              </a:solidFill>
              <a:sym typeface="Wingdings"/>
            </a:endParaRPr>
          </a:p>
          <a:p>
            <a:pPr marL="45720" indent="0">
              <a:buNone/>
            </a:pPr>
            <a:endParaRPr lang="en-US" altLang="ja-JP" sz="1800" dirty="0">
              <a:solidFill>
                <a:srgbClr val="FF0000"/>
              </a:solidFill>
              <a:sym typeface="Wingdings"/>
            </a:endParaRPr>
          </a:p>
          <a:p>
            <a:pPr marL="45720" indent="0">
              <a:buNone/>
            </a:pPr>
            <a:r>
              <a:rPr lang="ja-JP" altLang="en-US" sz="1800" dirty="0" smtClean="0">
                <a:solidFill>
                  <a:srgbClr val="FF0000"/>
                </a:solidFill>
                <a:sym typeface="Wingdings"/>
              </a:rPr>
              <a:t>　</a:t>
            </a:r>
            <a:r>
              <a:rPr lang="ja-JP" altLang="en-US" sz="2000" b="1" u="sng" dirty="0" smtClean="0">
                <a:solidFill>
                  <a:srgbClr val="FF0000"/>
                </a:solidFill>
                <a:sym typeface="Wingdings"/>
              </a:rPr>
              <a:t>短期間に業績を伸ばすも、売掛回収悪化により失速・破綻する　</a:t>
            </a:r>
            <a:endParaRPr lang="en-US" altLang="ja-JP" sz="2000" b="1" u="sng" dirty="0" smtClean="0">
              <a:solidFill>
                <a:srgbClr val="FF0000"/>
              </a:solidFill>
              <a:sym typeface="Wingdings"/>
            </a:endParaRPr>
          </a:p>
          <a:p>
            <a:pPr marL="45720" indent="0">
              <a:buNone/>
            </a:pPr>
            <a:r>
              <a:rPr lang="ja-JP" altLang="ja-JP" sz="2000" b="1" dirty="0">
                <a:solidFill>
                  <a:srgbClr val="FF0000"/>
                </a:solidFill>
                <a:sym typeface="Wingdings"/>
              </a:rPr>
              <a:t>　</a:t>
            </a:r>
            <a:r>
              <a:rPr lang="ja-JP" altLang="en-US" sz="2000" b="1" u="sng" dirty="0" smtClean="0">
                <a:solidFill>
                  <a:srgbClr val="FF0000"/>
                </a:solidFill>
                <a:sym typeface="Wingdings"/>
              </a:rPr>
              <a:t>ケースも多い</a:t>
            </a:r>
            <a:r>
              <a:rPr lang="ja-JP" altLang="en-US" sz="1800" dirty="0" smtClean="0">
                <a:solidFill>
                  <a:srgbClr val="FF0000"/>
                </a:solidFill>
                <a:sym typeface="Wingdings"/>
              </a:rPr>
              <a:t>。</a:t>
            </a:r>
            <a:endParaRPr lang="en-US" altLang="ja-JP" sz="1800" dirty="0" smtClean="0">
              <a:solidFill>
                <a:srgbClr val="FF0000"/>
              </a:solidFill>
              <a:sym typeface="Wingdings"/>
            </a:endParaRPr>
          </a:p>
          <a:p>
            <a:pPr marL="45720" indent="0">
              <a:buNone/>
            </a:pPr>
            <a:r>
              <a:rPr lang="ja-JP" altLang="ja-JP" sz="1800" dirty="0">
                <a:solidFill>
                  <a:srgbClr val="FF0000"/>
                </a:solidFill>
                <a:sym typeface="Wingdings"/>
              </a:rPr>
              <a:t>　</a:t>
            </a:r>
            <a:r>
              <a:rPr lang="en-US" altLang="ja-JP" sz="2400" dirty="0" smtClean="0">
                <a:solidFill>
                  <a:srgbClr val="FF0000"/>
                </a:solidFill>
                <a:sym typeface="Wingdings"/>
              </a:rPr>
              <a:t></a:t>
            </a:r>
            <a:r>
              <a:rPr lang="ja-JP" altLang="en-US" sz="1800" dirty="0" smtClean="0">
                <a:solidFill>
                  <a:srgbClr val="FF0000"/>
                </a:solidFill>
                <a:sym typeface="Wingdings"/>
              </a:rPr>
              <a:t>輸出組合として決済代行サービスを提供し、</a:t>
            </a:r>
            <a:endParaRPr lang="en-US" altLang="ja-JP" sz="1800" dirty="0" smtClean="0">
              <a:solidFill>
                <a:srgbClr val="FF0000"/>
              </a:solidFill>
              <a:sym typeface="Wingdings"/>
            </a:endParaRPr>
          </a:p>
          <a:p>
            <a:pPr marL="45720" indent="0">
              <a:buNone/>
            </a:pPr>
            <a:r>
              <a:rPr lang="ja-JP" altLang="ja-JP" sz="1800" dirty="0">
                <a:solidFill>
                  <a:srgbClr val="FF0000"/>
                </a:solidFill>
                <a:sym typeface="Wingdings"/>
              </a:rPr>
              <a:t>　</a:t>
            </a:r>
            <a:r>
              <a:rPr lang="ja-JP" altLang="en-US" sz="1800" dirty="0" smtClean="0">
                <a:solidFill>
                  <a:srgbClr val="FF0000"/>
                </a:solidFill>
                <a:sym typeface="Wingdings"/>
              </a:rPr>
              <a:t>　 代金確保を促進。</a:t>
            </a:r>
            <a:endParaRPr lang="en-US" altLang="ja-JP" sz="1800" dirty="0" smtClean="0">
              <a:solidFill>
                <a:srgbClr val="FF0000"/>
              </a:solidFill>
              <a:sym typeface="Wingdings"/>
            </a:endParaRPr>
          </a:p>
          <a:p>
            <a:pPr marL="45720" indent="0">
              <a:buNone/>
            </a:pPr>
            <a:endParaRPr lang="en-US" altLang="ja-JP" sz="2000" dirty="0">
              <a:sym typeface="Wingdings"/>
            </a:endParaRPr>
          </a:p>
          <a:p>
            <a:pPr marL="45720" indent="0">
              <a:buNone/>
            </a:pPr>
            <a:endParaRPr lang="en-US" altLang="ja-JP" sz="2000" dirty="0" smtClean="0">
              <a:sym typeface="Wingdings"/>
            </a:endParaRPr>
          </a:p>
          <a:p>
            <a:pPr marL="45720" indent="0">
              <a:buNone/>
            </a:pPr>
            <a:endParaRPr lang="en-US" altLang="ja-JP" sz="2000" dirty="0" smtClean="0">
              <a:sym typeface="Wingdings"/>
            </a:endParaRPr>
          </a:p>
          <a:p>
            <a:pPr marL="45720" indent="0">
              <a:buNone/>
            </a:pPr>
            <a:r>
              <a:rPr lang="ja-JP" altLang="ja-JP" sz="2000" dirty="0">
                <a:sym typeface="Wingdings"/>
              </a:rPr>
              <a:t>　</a:t>
            </a:r>
            <a:endParaRPr lang="en-US" altLang="ja-JP" sz="2000" dirty="0" smtClean="0">
              <a:sym typeface="Wingdings"/>
            </a:endParaRPr>
          </a:p>
          <a:p>
            <a:pPr marL="45720" indent="0">
              <a:buNone/>
            </a:pPr>
            <a:r>
              <a:rPr lang="ja-JP" altLang="en-US" sz="2000" dirty="0" smtClean="0">
                <a:sym typeface="Wingdings"/>
              </a:rPr>
              <a:t>　</a:t>
            </a:r>
            <a:endParaRPr kumimoji="1" lang="ja-JP" altLang="en-US" sz="2000" dirty="0"/>
          </a:p>
        </p:txBody>
      </p:sp>
      <p:pic>
        <p:nvPicPr>
          <p:cNvPr id="5" name="図 4" descr="スクリーンショット 2015-04-27 15.44.5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2200" y="5144650"/>
            <a:ext cx="1482436" cy="1182258"/>
          </a:xfrm>
          <a:prstGeom prst="rect">
            <a:avLst/>
          </a:prstGeom>
        </p:spPr>
      </p:pic>
      <p:pic>
        <p:nvPicPr>
          <p:cNvPr id="6" name="図 5" descr="スクリーンショット 2015-04-27 15.45.0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5743" y="268922"/>
            <a:ext cx="1380075" cy="1073949"/>
          </a:xfrm>
          <a:prstGeom prst="rect">
            <a:avLst/>
          </a:prstGeom>
        </p:spPr>
      </p:pic>
      <p:sp>
        <p:nvSpPr>
          <p:cNvPr id="9" name="下矢印 8"/>
          <p:cNvSpPr/>
          <p:nvPr/>
        </p:nvSpPr>
        <p:spPr>
          <a:xfrm>
            <a:off x="3680114" y="4075548"/>
            <a:ext cx="1004529" cy="2786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四角形吹き出し 10"/>
          <p:cNvSpPr/>
          <p:nvPr/>
        </p:nvSpPr>
        <p:spPr>
          <a:xfrm>
            <a:off x="6592456" y="2459181"/>
            <a:ext cx="1919216" cy="1258455"/>
          </a:xfrm>
          <a:prstGeom prst="wedgeRectCallout">
            <a:avLst>
              <a:gd name="adj1" fmla="val -58242"/>
              <a:gd name="adj2" fmla="val 106690"/>
            </a:avLst>
          </a:prstGeom>
          <a:ln/>
        </p:spPr>
        <p:style>
          <a:lnRef idx="2">
            <a:schemeClr val="accent4">
              <a:shade val="50000"/>
            </a:schemeClr>
          </a:lnRef>
          <a:fillRef idx="1">
            <a:schemeClr val="accent4"/>
          </a:fillRef>
          <a:effectRef idx="0">
            <a:schemeClr val="accent4"/>
          </a:effectRef>
          <a:fontRef idx="minor">
            <a:schemeClr val="lt1"/>
          </a:fontRef>
        </p:style>
        <p:txBody>
          <a:bodyPr/>
          <a:lstStyle/>
          <a:p>
            <a:endParaRPr lang="ja-JP" altLang="en-US"/>
          </a:p>
        </p:txBody>
      </p:sp>
      <p:sp>
        <p:nvSpPr>
          <p:cNvPr id="13" name="テキスト ボックス 12"/>
          <p:cNvSpPr txBox="1"/>
          <p:nvPr/>
        </p:nvSpPr>
        <p:spPr>
          <a:xfrm>
            <a:off x="6696364" y="2586182"/>
            <a:ext cx="1815308" cy="1077218"/>
          </a:xfrm>
          <a:prstGeom prst="rect">
            <a:avLst/>
          </a:prstGeom>
          <a:noFill/>
        </p:spPr>
        <p:txBody>
          <a:bodyPr wrap="square" rtlCol="0">
            <a:spAutoFit/>
          </a:bodyPr>
          <a:lstStyle/>
          <a:p>
            <a:r>
              <a:rPr kumimoji="1" lang="ja-JP" altLang="en-US" sz="1600" dirty="0" smtClean="0"/>
              <a:t>一ヶ国に集中し、輸入規制導入により破綻する場合もある。</a:t>
            </a:r>
            <a:endParaRPr kumimoji="1" lang="ja-JP" altLang="en-US" sz="1600" dirty="0"/>
          </a:p>
        </p:txBody>
      </p:sp>
    </p:spTree>
    <p:extLst>
      <p:ext uri="{BB962C8B-B14F-4D97-AF65-F5344CB8AC3E}">
        <p14:creationId xmlns:p14="http://schemas.microsoft.com/office/powerpoint/2010/main" val="182102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6365" y="453495"/>
            <a:ext cx="8231908" cy="1143000"/>
          </a:xfrm>
        </p:spPr>
        <p:txBody>
          <a:bodyPr/>
          <a:lstStyle/>
          <a:p>
            <a:pPr marL="0" indent="0" algn="ctr">
              <a:buNone/>
            </a:pPr>
            <a:r>
              <a:rPr kumimoji="1" lang="en-US" altLang="ja-JP" sz="3200" dirty="0" smtClean="0">
                <a:solidFill>
                  <a:srgbClr val="FF0000"/>
                </a:solidFill>
              </a:rPr>
              <a:t>JUMVEA</a:t>
            </a:r>
            <a:r>
              <a:rPr kumimoji="1" lang="ja-JP" altLang="en-US" sz="3200" dirty="0" smtClean="0">
                <a:solidFill>
                  <a:srgbClr val="FF0000"/>
                </a:solidFill>
              </a:rPr>
              <a:t>（</a:t>
            </a:r>
            <a:r>
              <a:rPr lang="ja-JP" altLang="en-US" sz="3200" dirty="0">
                <a:solidFill>
                  <a:srgbClr val="FF0000"/>
                </a:solidFill>
              </a:rPr>
              <a:t>日本中古車輸出業協同</a:t>
            </a:r>
            <a:r>
              <a:rPr lang="ja-JP" altLang="en-US" sz="3200" dirty="0" smtClean="0">
                <a:solidFill>
                  <a:srgbClr val="FF0000"/>
                </a:solidFill>
              </a:rPr>
              <a:t>組合）</a:t>
            </a:r>
            <a:r>
              <a:rPr kumimoji="1" lang="ja-JP" altLang="en-US" sz="3200" dirty="0" smtClean="0">
                <a:solidFill>
                  <a:srgbClr val="FF0000"/>
                </a:solidFill>
              </a:rPr>
              <a:t>概要</a:t>
            </a:r>
            <a:endParaRPr kumimoji="1" lang="ja-JP" altLang="en-US" sz="3200" dirty="0">
              <a:solidFill>
                <a:srgbClr val="FF0000"/>
              </a:solidFill>
            </a:endParaRPr>
          </a:p>
        </p:txBody>
      </p:sp>
      <p:sp>
        <p:nvSpPr>
          <p:cNvPr id="3" name="コンテンツ プレースホルダー 2"/>
          <p:cNvSpPr>
            <a:spLocks noGrp="1"/>
          </p:cNvSpPr>
          <p:nvPr>
            <p:ph sz="quarter" idx="13"/>
          </p:nvPr>
        </p:nvSpPr>
        <p:spPr>
          <a:xfrm>
            <a:off x="1015999" y="1377131"/>
            <a:ext cx="7780421" cy="5066448"/>
          </a:xfrm>
        </p:spPr>
        <p:txBody>
          <a:bodyPr>
            <a:normAutofit lnSpcReduction="10000"/>
          </a:bodyPr>
          <a:lstStyle/>
          <a:p>
            <a:pPr marL="45720" indent="0">
              <a:buNone/>
            </a:pPr>
            <a:r>
              <a:rPr lang="en-US" altLang="ja-JP" dirty="0" smtClean="0"/>
              <a:t>●</a:t>
            </a:r>
            <a:r>
              <a:rPr lang="ja-JP" altLang="en-US" dirty="0" smtClean="0"/>
              <a:t>　設立</a:t>
            </a:r>
            <a:r>
              <a:rPr lang="en-US" altLang="ja-JP" dirty="0"/>
              <a:t>1995</a:t>
            </a:r>
            <a:r>
              <a:rPr lang="ja-JP" altLang="en-US" dirty="0" smtClean="0"/>
              <a:t>年　</a:t>
            </a:r>
            <a:r>
              <a:rPr lang="ja-JP" altLang="en-US" dirty="0"/>
              <a:t>日本中古車輸出</a:t>
            </a:r>
            <a:r>
              <a:rPr lang="ja-JP" altLang="en-US" dirty="0" smtClean="0"/>
              <a:t>連合会が前身。</a:t>
            </a:r>
            <a:endParaRPr lang="en-US" altLang="ja-JP" dirty="0" smtClean="0"/>
          </a:p>
          <a:p>
            <a:pPr marL="45720" indent="0">
              <a:buNone/>
            </a:pPr>
            <a:r>
              <a:rPr lang="en-US" altLang="ja-JP" dirty="0"/>
              <a:t>●</a:t>
            </a:r>
            <a:r>
              <a:rPr lang="ja-JP" altLang="en-US" dirty="0"/>
              <a:t>　</a:t>
            </a:r>
            <a:r>
              <a:rPr lang="en-US" altLang="ja-JP" dirty="0" smtClean="0"/>
              <a:t>1997</a:t>
            </a:r>
            <a:r>
              <a:rPr lang="ja-JP" altLang="en-US" dirty="0" smtClean="0"/>
              <a:t>年　日本</a:t>
            </a:r>
            <a:r>
              <a:rPr lang="ja-JP" altLang="en-US" dirty="0"/>
              <a:t>中古車輸出業協同</a:t>
            </a:r>
            <a:r>
              <a:rPr lang="ja-JP" altLang="en-US" dirty="0" smtClean="0"/>
              <a:t>組合として設立</a:t>
            </a:r>
            <a:endParaRPr lang="en-US" altLang="ja-JP" dirty="0" smtClean="0"/>
          </a:p>
          <a:p>
            <a:pPr marL="45720" indent="0">
              <a:buNone/>
            </a:pPr>
            <a:r>
              <a:rPr lang="en-US" altLang="ja-JP" dirty="0"/>
              <a:t>●</a:t>
            </a:r>
            <a:r>
              <a:rPr lang="ja-JP" altLang="en-US" dirty="0"/>
              <a:t>　</a:t>
            </a:r>
            <a:r>
              <a:rPr lang="ja-JP" altLang="en-US" dirty="0" smtClean="0"/>
              <a:t>経済産業省認可団体。</a:t>
            </a:r>
            <a:endParaRPr lang="en-US" altLang="ja-JP" dirty="0" smtClean="0"/>
          </a:p>
          <a:p>
            <a:pPr marL="45720" indent="0">
              <a:buNone/>
            </a:pPr>
            <a:r>
              <a:rPr lang="en-US" altLang="ja-JP" dirty="0"/>
              <a:t>●</a:t>
            </a:r>
            <a:r>
              <a:rPr lang="ja-JP" altLang="en-US" dirty="0"/>
              <a:t>　</a:t>
            </a:r>
            <a:r>
              <a:rPr lang="ja-JP" altLang="en-US" dirty="0" smtClean="0"/>
              <a:t>会員数</a:t>
            </a:r>
            <a:r>
              <a:rPr lang="en-US" altLang="ja-JP" dirty="0" smtClean="0"/>
              <a:t> 230</a:t>
            </a:r>
            <a:r>
              <a:rPr lang="ja-JP" altLang="en-US" dirty="0" smtClean="0"/>
              <a:t>社（</a:t>
            </a:r>
            <a:r>
              <a:rPr lang="en-US" altLang="ja-JP" dirty="0" smtClean="0"/>
              <a:t>2015</a:t>
            </a:r>
            <a:r>
              <a:rPr lang="ja-JP" altLang="en-US" dirty="0" smtClean="0"/>
              <a:t>年</a:t>
            </a:r>
            <a:r>
              <a:rPr lang="en-US" altLang="ja-JP" dirty="0" smtClean="0"/>
              <a:t>3</a:t>
            </a:r>
            <a:r>
              <a:rPr lang="ja-JP" altLang="en-US" dirty="0" smtClean="0"/>
              <a:t>月現在）</a:t>
            </a:r>
            <a:endParaRPr lang="en-US" altLang="ja-JP" dirty="0" smtClean="0"/>
          </a:p>
          <a:p>
            <a:pPr marL="45720" indent="0">
              <a:buNone/>
            </a:pPr>
            <a:r>
              <a:rPr lang="en-US" altLang="ja-JP" dirty="0"/>
              <a:t>●</a:t>
            </a:r>
            <a:r>
              <a:rPr lang="ja-JP" altLang="en-US" dirty="0"/>
              <a:t>　</a:t>
            </a:r>
            <a:r>
              <a:rPr lang="ja-JP" altLang="en-US" dirty="0" smtClean="0"/>
              <a:t>輸出業者だけでなく船会社・オークション運営会社など</a:t>
            </a:r>
            <a:endParaRPr lang="en-US" altLang="ja-JP" dirty="0" smtClean="0"/>
          </a:p>
          <a:p>
            <a:pPr marL="45720" indent="0">
              <a:buNone/>
            </a:pPr>
            <a:r>
              <a:rPr lang="ja-JP" altLang="ja-JP" dirty="0"/>
              <a:t>　</a:t>
            </a:r>
            <a:r>
              <a:rPr lang="en-US" altLang="ja-JP" dirty="0" smtClean="0"/>
              <a:t> </a:t>
            </a:r>
            <a:r>
              <a:rPr lang="ja-JP" altLang="en-US" dirty="0" smtClean="0"/>
              <a:t>の業界関係各社もメンバーとして参加。</a:t>
            </a:r>
            <a:endParaRPr lang="en-US" altLang="ja-JP" dirty="0" smtClean="0"/>
          </a:p>
          <a:p>
            <a:pPr marL="45720" indent="0">
              <a:buNone/>
            </a:pPr>
            <a:r>
              <a:rPr lang="en-US" altLang="ja-JP" dirty="0" smtClean="0"/>
              <a:t>●</a:t>
            </a:r>
            <a:r>
              <a:rPr lang="ja-JP" altLang="en-US" dirty="0"/>
              <a:t>　</a:t>
            </a:r>
            <a:r>
              <a:rPr lang="ja-JP" altLang="en-US" dirty="0" smtClean="0"/>
              <a:t>利害関係や競合相手という関係を超えて、業界全体の</a:t>
            </a:r>
            <a:endParaRPr lang="en-US" altLang="ja-JP" dirty="0" smtClean="0"/>
          </a:p>
          <a:p>
            <a:pPr marL="45720" indent="0">
              <a:buNone/>
            </a:pPr>
            <a:r>
              <a:rPr lang="ja-JP" altLang="ja-JP" dirty="0"/>
              <a:t>　</a:t>
            </a:r>
            <a:r>
              <a:rPr lang="en-US" altLang="ja-JP" dirty="0"/>
              <a:t> </a:t>
            </a:r>
            <a:r>
              <a:rPr lang="ja-JP" altLang="en-US" dirty="0" smtClean="0"/>
              <a:t>レベルアップや団体交渉・業界共通の課題点解決など</a:t>
            </a:r>
            <a:endParaRPr lang="en-US" altLang="ja-JP" dirty="0" smtClean="0"/>
          </a:p>
          <a:p>
            <a:pPr marL="45720" indent="0">
              <a:buNone/>
            </a:pPr>
            <a:r>
              <a:rPr lang="ja-JP" altLang="ja-JP" dirty="0"/>
              <a:t>　</a:t>
            </a:r>
            <a:r>
              <a:rPr lang="en-US" altLang="ja-JP" dirty="0"/>
              <a:t> </a:t>
            </a:r>
            <a:r>
              <a:rPr lang="ja-JP" altLang="en-US" dirty="0" smtClean="0"/>
              <a:t>を目標として活動</a:t>
            </a:r>
            <a:endParaRPr lang="en-US" altLang="ja-JP" dirty="0" smtClean="0"/>
          </a:p>
          <a:p>
            <a:pPr marL="45720" indent="0">
              <a:buNone/>
            </a:pPr>
            <a:r>
              <a:rPr lang="en-US" altLang="ja-JP" dirty="0" smtClean="0">
                <a:sym typeface="Wingdings"/>
              </a:rPr>
              <a:t>   </a:t>
            </a:r>
            <a:r>
              <a:rPr lang="ja-JP" altLang="en-US" sz="1800" dirty="0" smtClean="0">
                <a:sym typeface="Wingdings"/>
              </a:rPr>
              <a:t></a:t>
            </a:r>
            <a:r>
              <a:rPr lang="en-US" altLang="ja-JP" sz="1800" dirty="0" smtClean="0">
                <a:sym typeface="Wingdings"/>
              </a:rPr>
              <a:t> TEPCO</a:t>
            </a:r>
            <a:r>
              <a:rPr lang="ja-JP" altLang="en-US" sz="1800" dirty="0" smtClean="0">
                <a:sym typeface="Wingdings"/>
              </a:rPr>
              <a:t>との放射能検査交渉</a:t>
            </a:r>
            <a:endParaRPr lang="en-US" altLang="ja-JP" sz="1800" dirty="0" smtClean="0">
              <a:sym typeface="Wingdings"/>
            </a:endParaRPr>
          </a:p>
          <a:p>
            <a:pPr marL="45720" indent="0">
              <a:buNone/>
            </a:pPr>
            <a:r>
              <a:rPr lang="ja-JP" altLang="ja-JP" sz="1800" dirty="0"/>
              <a:t>　</a:t>
            </a:r>
            <a:r>
              <a:rPr lang="ja-JP" altLang="en-US" sz="1800" dirty="0">
                <a:sym typeface="Wingdings"/>
              </a:rPr>
              <a:t></a:t>
            </a:r>
            <a:r>
              <a:rPr lang="en-US" altLang="ja-JP" sz="1800" dirty="0">
                <a:sym typeface="Wingdings"/>
              </a:rPr>
              <a:t> </a:t>
            </a:r>
            <a:r>
              <a:rPr lang="ja-JP" altLang="en-US" sz="1800" dirty="0" smtClean="0">
                <a:sym typeface="Wingdings"/>
              </a:rPr>
              <a:t>対政府間交渉（スリランカやバングラデシュ等で成果）</a:t>
            </a:r>
            <a:endParaRPr lang="en-US" altLang="ja-JP" sz="1800" dirty="0" smtClean="0">
              <a:sym typeface="Wingdings"/>
            </a:endParaRPr>
          </a:p>
          <a:p>
            <a:pPr marL="45720" indent="0">
              <a:buNone/>
            </a:pPr>
            <a:r>
              <a:rPr lang="ja-JP" altLang="ja-JP" sz="1800" dirty="0"/>
              <a:t>　</a:t>
            </a:r>
            <a:r>
              <a:rPr lang="ja-JP" altLang="en-US" sz="1800" dirty="0">
                <a:sym typeface="Wingdings"/>
              </a:rPr>
              <a:t></a:t>
            </a:r>
            <a:r>
              <a:rPr lang="en-US" altLang="ja-JP" sz="1800" dirty="0">
                <a:sym typeface="Wingdings"/>
              </a:rPr>
              <a:t> </a:t>
            </a:r>
            <a:r>
              <a:rPr lang="ja-JP" altLang="en-US" sz="1800" dirty="0" smtClean="0">
                <a:sym typeface="Wingdings"/>
              </a:rPr>
              <a:t>海外向け在庫販売サイトや出荷保証型決済サービスの導入。</a:t>
            </a:r>
            <a:endParaRPr lang="en-US" altLang="ja-JP" sz="1800" dirty="0" smtClean="0">
              <a:sym typeface="Wingdings"/>
            </a:endParaRPr>
          </a:p>
          <a:p>
            <a:pPr marL="45720" indent="0">
              <a:buNone/>
            </a:pPr>
            <a:endParaRPr lang="en-US" altLang="ja-JP" sz="1800" dirty="0">
              <a:sym typeface="Wingdings"/>
            </a:endParaRPr>
          </a:p>
          <a:p>
            <a:pPr marL="45720" indent="0">
              <a:buNone/>
            </a:pPr>
            <a:endParaRPr lang="en-US" altLang="ja-JP" dirty="0" smtClean="0">
              <a:sym typeface="Wingdings"/>
            </a:endParaRPr>
          </a:p>
          <a:p>
            <a:pPr marL="45720" indent="0">
              <a:buNone/>
            </a:pPr>
            <a:endParaRPr lang="en-US" altLang="ja-JP" dirty="0">
              <a:sym typeface="Wingdings"/>
            </a:endParaRPr>
          </a:p>
          <a:p>
            <a:pPr marL="45720" indent="0">
              <a:buNone/>
            </a:pPr>
            <a:endParaRPr lang="en-US" altLang="ja-JP" dirty="0" smtClean="0">
              <a:sym typeface="Wingdings"/>
            </a:endParaRPr>
          </a:p>
          <a:p>
            <a:pPr marL="45720" indent="0">
              <a:buNone/>
            </a:pPr>
            <a:endParaRPr lang="en-US" altLang="ja-JP" dirty="0" smtClean="0"/>
          </a:p>
          <a:p>
            <a:pPr marL="45720" indent="0">
              <a:buNone/>
            </a:pPr>
            <a:endParaRPr lang="en-US" altLang="ja-JP" dirty="0" smtClean="0"/>
          </a:p>
          <a:p>
            <a:pPr marL="45720" indent="0">
              <a:buNone/>
            </a:pPr>
            <a:endParaRPr lang="ja-JP" altLang="en-US" dirty="0"/>
          </a:p>
        </p:txBody>
      </p:sp>
      <p:sp>
        <p:nvSpPr>
          <p:cNvPr id="4" name="日付プレースホルダー 3"/>
          <p:cNvSpPr>
            <a:spLocks noGrp="1"/>
          </p:cNvSpPr>
          <p:nvPr>
            <p:ph type="dt" sz="half" idx="10"/>
          </p:nvPr>
        </p:nvSpPr>
        <p:spPr/>
        <p:txBody>
          <a:bodyPr/>
          <a:lstStyle/>
          <a:p>
            <a:fld id="{8D729FB0-515E-BA4C-A719-11CA7DCB09FE}" type="datetime1">
              <a:rPr lang="ja-JP" altLang="en-US" smtClean="0"/>
              <a:t>2015/5/13</a:t>
            </a:fld>
            <a:endParaRPr lang="en-US"/>
          </a:p>
        </p:txBody>
      </p:sp>
      <p:sp>
        <p:nvSpPr>
          <p:cNvPr id="5" name="スライド番号プレースホルダー 4"/>
          <p:cNvSpPr>
            <a:spLocks noGrp="1"/>
          </p:cNvSpPr>
          <p:nvPr>
            <p:ph type="sldNum" sz="quarter" idx="12"/>
          </p:nvPr>
        </p:nvSpPr>
        <p:spPr/>
        <p:txBody>
          <a:bodyPr/>
          <a:lstStyle/>
          <a:p>
            <a:fld id="{D7E63A33-8271-4DD0-9C48-789913D7C115}" type="slidenum">
              <a:rPr lang="en-US" smtClean="0"/>
              <a:pPr/>
              <a:t>16</a:t>
            </a:fld>
            <a:endParaRPr lang="en-US"/>
          </a:p>
        </p:txBody>
      </p:sp>
    </p:spTree>
    <p:extLst>
      <p:ext uri="{BB962C8B-B14F-4D97-AF65-F5344CB8AC3E}">
        <p14:creationId xmlns:p14="http://schemas.microsoft.com/office/powerpoint/2010/main" val="2749490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D922EF-421E-FE44-8B21-5D0572DD3CD0}" type="datetime1">
              <a:rPr lang="ja-JP" altLang="en-US" smtClean="0"/>
              <a:t>2015/5/13</a:t>
            </a:fld>
            <a:endParaRPr lang="en-US"/>
          </a:p>
        </p:txBody>
      </p:sp>
      <p:sp>
        <p:nvSpPr>
          <p:cNvPr id="3" name="スライド番号プレースホルダー 2"/>
          <p:cNvSpPr>
            <a:spLocks noGrp="1"/>
          </p:cNvSpPr>
          <p:nvPr>
            <p:ph type="sldNum" sz="quarter" idx="12"/>
          </p:nvPr>
        </p:nvSpPr>
        <p:spPr/>
        <p:txBody>
          <a:bodyPr/>
          <a:lstStyle/>
          <a:p>
            <a:fld id="{D7E63A33-8271-4DD0-9C48-789913D7C115}" type="slidenum">
              <a:rPr lang="en-US" smtClean="0"/>
              <a:pPr/>
              <a:t>17</a:t>
            </a:fld>
            <a:endParaRPr lang="en-US"/>
          </a:p>
        </p:txBody>
      </p:sp>
      <p:sp>
        <p:nvSpPr>
          <p:cNvPr id="4" name="タイトル 3"/>
          <p:cNvSpPr>
            <a:spLocks noGrp="1"/>
          </p:cNvSpPr>
          <p:nvPr>
            <p:ph type="title"/>
          </p:nvPr>
        </p:nvSpPr>
        <p:spPr>
          <a:xfrm>
            <a:off x="1031289" y="435168"/>
            <a:ext cx="6512511" cy="1143000"/>
          </a:xfrm>
        </p:spPr>
        <p:txBody>
          <a:bodyPr/>
          <a:lstStyle/>
          <a:p>
            <a:pPr marL="0" indent="0" algn="ctr">
              <a:buNone/>
            </a:pPr>
            <a:r>
              <a:rPr lang="ja-JP" altLang="en-US" sz="4000" dirty="0" smtClean="0"/>
              <a:t>業界関連　資料・文献</a:t>
            </a:r>
            <a:endParaRPr kumimoji="1" lang="ja-JP" altLang="en-US" sz="4000" dirty="0"/>
          </a:p>
        </p:txBody>
      </p:sp>
      <p:sp>
        <p:nvSpPr>
          <p:cNvPr id="5" name="コンテンツ プレースホルダー 4"/>
          <p:cNvSpPr>
            <a:spLocks noGrp="1"/>
          </p:cNvSpPr>
          <p:nvPr>
            <p:ph sz="quarter" idx="13"/>
          </p:nvPr>
        </p:nvSpPr>
        <p:spPr>
          <a:xfrm>
            <a:off x="555626" y="1414145"/>
            <a:ext cx="8131174" cy="3474720"/>
          </a:xfrm>
        </p:spPr>
        <p:txBody>
          <a:bodyPr>
            <a:normAutofit/>
          </a:bodyPr>
          <a:lstStyle/>
          <a:p>
            <a:r>
              <a:rPr kumimoji="1" lang="ja-JP" altLang="en-US" sz="1800" dirty="0" smtClean="0"/>
              <a:t>日本中古車輸出業組合　</a:t>
            </a:r>
            <a:r>
              <a:rPr lang="en-US" altLang="ja-JP" sz="1800" dirty="0"/>
              <a:t>http://</a:t>
            </a:r>
            <a:r>
              <a:rPr lang="en-US" altLang="ja-JP" sz="1800" dirty="0" err="1"/>
              <a:t>www.jumvea.or.jp</a:t>
            </a:r>
            <a:r>
              <a:rPr lang="en-US" altLang="ja-JP" sz="1800" dirty="0"/>
              <a:t>/</a:t>
            </a:r>
            <a:r>
              <a:rPr lang="en-US" altLang="ja-JP" sz="1800" dirty="0" err="1"/>
              <a:t>jpn</a:t>
            </a:r>
            <a:r>
              <a:rPr lang="en-US" altLang="ja-JP" sz="1800" dirty="0"/>
              <a:t>/</a:t>
            </a:r>
            <a:endParaRPr kumimoji="1" lang="en-US" altLang="ja-JP" sz="1800" dirty="0" smtClean="0"/>
          </a:p>
          <a:p>
            <a:r>
              <a:rPr kumimoji="1" lang="ja-JP" altLang="en-US" sz="1800" dirty="0" smtClean="0"/>
              <a:t>中古車業界　</a:t>
            </a:r>
            <a:r>
              <a:rPr lang="en-US" altLang="ja-JP" sz="1800" dirty="0">
                <a:hlinkClick r:id="rId2"/>
              </a:rPr>
              <a:t>http://gyokai-search.com/3-</a:t>
            </a:r>
            <a:r>
              <a:rPr lang="en-US" altLang="ja-JP" sz="1800" dirty="0" smtClean="0">
                <a:hlinkClick r:id="rId2"/>
              </a:rPr>
              <a:t>oldcar.htm</a:t>
            </a:r>
            <a:endParaRPr lang="en-US" altLang="ja-JP" sz="1800" dirty="0" smtClean="0"/>
          </a:p>
          <a:p>
            <a:r>
              <a:rPr lang="ja-JP" altLang="en-US" sz="1800" dirty="0" smtClean="0"/>
              <a:t>中古車オークション　</a:t>
            </a:r>
            <a:r>
              <a:rPr lang="en-US" altLang="ja-JP" sz="1800" dirty="0">
                <a:hlinkClick r:id="rId3"/>
              </a:rPr>
              <a:t>http://ja.wikipedia.org/wiki/</a:t>
            </a:r>
            <a:r>
              <a:rPr lang="ja-JP" altLang="en-US" sz="1800" dirty="0" smtClean="0">
                <a:hlinkClick r:id="rId3"/>
              </a:rPr>
              <a:t>オートオークション</a:t>
            </a:r>
            <a:endParaRPr lang="en-US" altLang="ja-JP" sz="1800" dirty="0" smtClean="0"/>
          </a:p>
          <a:p>
            <a:endParaRPr lang="en-US" altLang="ja-JP" sz="1800" dirty="0" smtClean="0"/>
          </a:p>
        </p:txBody>
      </p:sp>
      <p:pic>
        <p:nvPicPr>
          <p:cNvPr id="6" name="図 5" descr="スクリーンショット 2015-03-27 16.04.1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31289" y="2673847"/>
            <a:ext cx="6925261" cy="3914278"/>
          </a:xfrm>
          <a:prstGeom prst="rect">
            <a:avLst/>
          </a:prstGeom>
        </p:spPr>
      </p:pic>
      <p:sp>
        <p:nvSpPr>
          <p:cNvPr id="7" name="フッター プレースホルダー 6"/>
          <p:cNvSpPr>
            <a:spLocks noGrp="1"/>
          </p:cNvSpPr>
          <p:nvPr>
            <p:ph type="ftr" sz="quarter" idx="11"/>
          </p:nvPr>
        </p:nvSpPr>
        <p:spPr>
          <a:xfrm>
            <a:off x="5791199" y="6492875"/>
            <a:ext cx="3352801" cy="365125"/>
          </a:xfrm>
        </p:spPr>
        <p:txBody>
          <a:bodyPr/>
          <a:lstStyle/>
          <a:p>
            <a:r>
              <a:rPr lang="en-US" smtClean="0"/>
              <a:t>Prepared by Yoshi. Warashina/ Fujiyama Trading Ltd.* JUMVEA</a:t>
            </a:r>
            <a:endParaRPr lang="en-US"/>
          </a:p>
        </p:txBody>
      </p:sp>
    </p:spTree>
    <p:extLst>
      <p:ext uri="{BB962C8B-B14F-4D97-AF65-F5344CB8AC3E}">
        <p14:creationId xmlns:p14="http://schemas.microsoft.com/office/powerpoint/2010/main" val="3836644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3"/>
          </p:nvPr>
        </p:nvSpPr>
        <p:spPr>
          <a:xfrm>
            <a:off x="349250" y="1443424"/>
            <a:ext cx="8509000" cy="4998934"/>
          </a:xfrm>
        </p:spPr>
        <p:txBody>
          <a:bodyPr>
            <a:normAutofit fontScale="70000" lnSpcReduction="20000"/>
          </a:bodyPr>
          <a:lstStyle/>
          <a:p>
            <a:pPr marL="45720" indent="0">
              <a:buNone/>
            </a:pPr>
            <a:r>
              <a:rPr lang="en-US" altLang="ja-JP" dirty="0" smtClean="0"/>
              <a:t>▪️</a:t>
            </a:r>
            <a:r>
              <a:rPr lang="ja-JP" altLang="en-US" dirty="0" smtClean="0"/>
              <a:t>　新車販売台数　　</a:t>
            </a:r>
            <a:r>
              <a:rPr lang="en-US" altLang="ja-JP" dirty="0" smtClean="0"/>
              <a:t>3,290,098</a:t>
            </a:r>
            <a:r>
              <a:rPr lang="ja-JP" altLang="en-US" dirty="0" smtClean="0"/>
              <a:t>台（</a:t>
            </a:r>
            <a:r>
              <a:rPr lang="ja-JP" altLang="en-US" dirty="0"/>
              <a:t>対前年比</a:t>
            </a:r>
            <a:r>
              <a:rPr lang="ja-JP" altLang="en-US" dirty="0" smtClean="0"/>
              <a:t>：</a:t>
            </a:r>
            <a:r>
              <a:rPr lang="en-US" altLang="ja-JP" dirty="0" smtClean="0"/>
              <a:t>100.8%</a:t>
            </a:r>
            <a:r>
              <a:rPr lang="ja-JP" altLang="en-US" dirty="0" smtClean="0"/>
              <a:t>）</a:t>
            </a:r>
            <a:endParaRPr lang="en-US" altLang="ja-JP" dirty="0" smtClean="0"/>
          </a:p>
          <a:p>
            <a:pPr marL="45720" indent="0">
              <a:buNone/>
            </a:pPr>
            <a:r>
              <a:rPr lang="en-US" altLang="ja-JP" dirty="0" smtClean="0"/>
              <a:t>▪️</a:t>
            </a:r>
            <a:r>
              <a:rPr lang="ja-JP" altLang="en-US" dirty="0"/>
              <a:t>　</a:t>
            </a:r>
            <a:r>
              <a:rPr lang="ja-JP" altLang="en-US" dirty="0" smtClean="0"/>
              <a:t>中古車登録台数</a:t>
            </a:r>
            <a:r>
              <a:rPr lang="ja-JP" altLang="en-US" dirty="0"/>
              <a:t>　</a:t>
            </a:r>
            <a:r>
              <a:rPr lang="en-US" altLang="ja-JP" dirty="0" smtClean="0"/>
              <a:t>3,751,533</a:t>
            </a:r>
            <a:r>
              <a:rPr lang="ja-JP" altLang="en-US" dirty="0" smtClean="0"/>
              <a:t>台（対前年比：</a:t>
            </a:r>
            <a:r>
              <a:rPr lang="en-US" altLang="ja-JP" dirty="0" smtClean="0"/>
              <a:t>96.4%</a:t>
            </a:r>
            <a:r>
              <a:rPr lang="ja-JP" altLang="en-US" dirty="0" smtClean="0"/>
              <a:t>）</a:t>
            </a:r>
            <a:endParaRPr lang="en-US" altLang="ja-JP" dirty="0" smtClean="0"/>
          </a:p>
          <a:p>
            <a:pPr marL="45720" indent="0">
              <a:buNone/>
            </a:pPr>
            <a:r>
              <a:rPr lang="en-US" altLang="ja-JP" dirty="0"/>
              <a:t>▪</a:t>
            </a:r>
            <a:r>
              <a:rPr lang="en-US" altLang="ja-JP" dirty="0">
                <a:solidFill>
                  <a:srgbClr val="FF0000"/>
                </a:solidFill>
              </a:rPr>
              <a:t>️</a:t>
            </a:r>
            <a:r>
              <a:rPr lang="ja-JP" altLang="en-US" dirty="0">
                <a:solidFill>
                  <a:srgbClr val="FF0000"/>
                </a:solidFill>
              </a:rPr>
              <a:t>　</a:t>
            </a:r>
            <a:r>
              <a:rPr lang="ja-JP" altLang="en-US" dirty="0" smtClean="0">
                <a:solidFill>
                  <a:srgbClr val="FF0000"/>
                </a:solidFill>
              </a:rPr>
              <a:t>輸出抹消台数</a:t>
            </a:r>
            <a:r>
              <a:rPr lang="ja-JP" altLang="en-US" dirty="0">
                <a:solidFill>
                  <a:srgbClr val="FF0000"/>
                </a:solidFill>
              </a:rPr>
              <a:t>　</a:t>
            </a:r>
            <a:r>
              <a:rPr lang="ja-JP" altLang="en-US" dirty="0" smtClean="0">
                <a:solidFill>
                  <a:srgbClr val="FF0000"/>
                </a:solidFill>
              </a:rPr>
              <a:t>　</a:t>
            </a:r>
            <a:r>
              <a:rPr lang="en-US" altLang="ja-JP" dirty="0" smtClean="0">
                <a:solidFill>
                  <a:srgbClr val="FF0000"/>
                </a:solidFill>
              </a:rPr>
              <a:t>1,419,379</a:t>
            </a:r>
            <a:r>
              <a:rPr lang="ja-JP" altLang="en-US" dirty="0" smtClean="0">
                <a:solidFill>
                  <a:srgbClr val="FF0000"/>
                </a:solidFill>
              </a:rPr>
              <a:t>台</a:t>
            </a:r>
            <a:r>
              <a:rPr lang="ja-JP" altLang="en-US" b="1" dirty="0">
                <a:solidFill>
                  <a:srgbClr val="FF0000"/>
                </a:solidFill>
              </a:rPr>
              <a:t>（対前年比</a:t>
            </a:r>
            <a:r>
              <a:rPr lang="ja-JP" altLang="en-US" b="1" dirty="0" smtClean="0">
                <a:solidFill>
                  <a:srgbClr val="FF0000"/>
                </a:solidFill>
              </a:rPr>
              <a:t>：</a:t>
            </a:r>
            <a:r>
              <a:rPr lang="en-US" altLang="ja-JP" b="1" dirty="0" smtClean="0">
                <a:solidFill>
                  <a:srgbClr val="FF0000"/>
                </a:solidFill>
              </a:rPr>
              <a:t>110.7%</a:t>
            </a:r>
            <a:r>
              <a:rPr lang="ja-JP" altLang="en-US" b="1" dirty="0" smtClean="0">
                <a:solidFill>
                  <a:srgbClr val="FF0000"/>
                </a:solidFill>
              </a:rPr>
              <a:t>）</a:t>
            </a:r>
            <a:endParaRPr lang="en-US" altLang="ja-JP" b="1" dirty="0" smtClean="0">
              <a:solidFill>
                <a:srgbClr val="FF0000"/>
              </a:solidFill>
            </a:endParaRPr>
          </a:p>
          <a:p>
            <a:pPr marL="45720" indent="0">
              <a:buNone/>
            </a:pPr>
            <a:r>
              <a:rPr lang="ja-JP" altLang="ja-JP" dirty="0"/>
              <a:t>　</a:t>
            </a:r>
            <a:r>
              <a:rPr lang="ja-JP" altLang="en-US" dirty="0" smtClean="0"/>
              <a:t>　　</a:t>
            </a:r>
            <a:r>
              <a:rPr lang="ja-JP" altLang="en-US" dirty="0" smtClean="0">
                <a:sym typeface="Wingdings"/>
              </a:rPr>
              <a:t></a:t>
            </a:r>
            <a:r>
              <a:rPr lang="en-US" altLang="ja-JP" dirty="0">
                <a:sym typeface="Wingdings"/>
              </a:rPr>
              <a:t> </a:t>
            </a:r>
            <a:r>
              <a:rPr lang="ja-JP" altLang="en-US" dirty="0" smtClean="0">
                <a:sym typeface="Wingdings"/>
              </a:rPr>
              <a:t>すなわち、輸出出荷台数</a:t>
            </a:r>
            <a:r>
              <a:rPr lang="en-US" altLang="en-US" dirty="0" smtClean="0">
                <a:sym typeface="Wingdings"/>
              </a:rPr>
              <a:t>としてとらえれる</a:t>
            </a:r>
            <a:r>
              <a:rPr lang="ja-JP" altLang="en-US" dirty="0" smtClean="0">
                <a:sym typeface="Wingdings"/>
              </a:rPr>
              <a:t>が、これに解体抹消の台数</a:t>
            </a:r>
            <a:endParaRPr lang="en-US" altLang="ja-JP" dirty="0" smtClean="0">
              <a:sym typeface="Wingdings"/>
            </a:endParaRPr>
          </a:p>
          <a:p>
            <a:pPr marL="45720" indent="0">
              <a:buNone/>
            </a:pPr>
            <a:r>
              <a:rPr lang="ja-JP" altLang="ja-JP" dirty="0">
                <a:sym typeface="Wingdings"/>
              </a:rPr>
              <a:t>　</a:t>
            </a:r>
            <a:r>
              <a:rPr lang="ja-JP" altLang="en-US" dirty="0" smtClean="0">
                <a:sym typeface="Wingdings"/>
              </a:rPr>
              <a:t>　　　　</a:t>
            </a:r>
            <a:r>
              <a:rPr lang="en-US" altLang="ja-JP" dirty="0" smtClean="0">
                <a:sym typeface="Wingdings"/>
              </a:rPr>
              <a:t>28.5</a:t>
            </a:r>
            <a:r>
              <a:rPr lang="ja-JP" altLang="en-US" dirty="0" smtClean="0">
                <a:sym typeface="Wingdings"/>
              </a:rPr>
              <a:t>万台の</a:t>
            </a:r>
            <a:r>
              <a:rPr lang="en-US" altLang="ja-JP" dirty="0" smtClean="0">
                <a:sym typeface="Wingdings"/>
              </a:rPr>
              <a:t>3</a:t>
            </a:r>
            <a:r>
              <a:rPr lang="ja-JP" altLang="en-US" dirty="0" smtClean="0">
                <a:sym typeface="Wingdings"/>
              </a:rPr>
              <a:t>割が輸出されていると仮定すると実態は</a:t>
            </a:r>
            <a:r>
              <a:rPr lang="en-US" altLang="ja-JP" b="1" u="sng" dirty="0" smtClean="0">
                <a:sym typeface="Wingdings"/>
              </a:rPr>
              <a:t>150</a:t>
            </a:r>
            <a:r>
              <a:rPr lang="ja-JP" altLang="en-US" b="1" u="sng" dirty="0" smtClean="0">
                <a:sym typeface="Wingdings"/>
              </a:rPr>
              <a:t>万台</a:t>
            </a:r>
            <a:r>
              <a:rPr lang="ja-JP" altLang="en-US" dirty="0" smtClean="0">
                <a:sym typeface="Wingdings"/>
              </a:rPr>
              <a:t>に！</a:t>
            </a:r>
            <a:endParaRPr lang="en-US" altLang="ja-JP" dirty="0" smtClean="0">
              <a:sym typeface="Wingdings"/>
            </a:endParaRPr>
          </a:p>
          <a:p>
            <a:pPr marL="45720" indent="0">
              <a:buNone/>
            </a:pPr>
            <a:endParaRPr lang="en-US" altLang="en-US" dirty="0">
              <a:sym typeface="Wingdings"/>
            </a:endParaRPr>
          </a:p>
          <a:p>
            <a:pPr marL="45720" indent="0">
              <a:buNone/>
            </a:pPr>
            <a:endParaRPr lang="en-US" altLang="ja-JP" dirty="0" smtClean="0">
              <a:sym typeface="Wingdings"/>
            </a:endParaRPr>
          </a:p>
          <a:p>
            <a:pPr marL="45720" indent="0" algn="ctr">
              <a:buNone/>
            </a:pPr>
            <a:r>
              <a:rPr lang="ja-JP" altLang="en-US" dirty="0" smtClean="0"/>
              <a:t>　</a:t>
            </a:r>
            <a:r>
              <a:rPr lang="ja-JP" altLang="en-US" dirty="0">
                <a:solidFill>
                  <a:srgbClr val="FF0000"/>
                </a:solidFill>
                <a:sym typeface="Wingdings"/>
              </a:rPr>
              <a:t>国内が伸び悩む中、円安を背景に輸出は順調に推移。</a:t>
            </a:r>
            <a:endParaRPr lang="en-US" altLang="ja-JP" dirty="0">
              <a:solidFill>
                <a:srgbClr val="FF0000"/>
              </a:solidFill>
              <a:sym typeface="Wingdings"/>
            </a:endParaRPr>
          </a:p>
          <a:p>
            <a:pPr marL="45720" indent="0" algn="ctr">
              <a:buNone/>
            </a:pPr>
            <a:r>
              <a:rPr lang="ja-JP" altLang="en-US" dirty="0">
                <a:solidFill>
                  <a:srgbClr val="FF0000"/>
                </a:solidFill>
                <a:sym typeface="Wingdings"/>
              </a:rPr>
              <a:t>このまま円安が続けば、輸出比率はさらに伸びる</a:t>
            </a:r>
            <a:r>
              <a:rPr lang="ja-JP" altLang="en-US" dirty="0" smtClean="0">
                <a:solidFill>
                  <a:srgbClr val="FF0000"/>
                </a:solidFill>
                <a:sym typeface="Wingdings"/>
              </a:rPr>
              <a:t>。</a:t>
            </a:r>
            <a:endParaRPr lang="en-US" altLang="ja-JP" dirty="0" smtClean="0">
              <a:solidFill>
                <a:srgbClr val="FF0000"/>
              </a:solidFill>
              <a:sym typeface="Wingdings"/>
            </a:endParaRPr>
          </a:p>
          <a:p>
            <a:pPr marL="45720" indent="0" algn="ctr">
              <a:buNone/>
            </a:pPr>
            <a:r>
              <a:rPr lang="ja-JP" altLang="en-US" dirty="0" smtClean="0">
                <a:solidFill>
                  <a:srgbClr val="FF0000"/>
                </a:solidFill>
                <a:sym typeface="Wingdings"/>
              </a:rPr>
              <a:t>なお、中古車発生台数</a:t>
            </a:r>
            <a:r>
              <a:rPr lang="en-US" altLang="ja-JP" dirty="0" smtClean="0">
                <a:solidFill>
                  <a:srgbClr val="FF0000"/>
                </a:solidFill>
                <a:sym typeface="Wingdings"/>
              </a:rPr>
              <a:t>=</a:t>
            </a:r>
            <a:r>
              <a:rPr lang="ja-JP" altLang="en-US" dirty="0" smtClean="0">
                <a:solidFill>
                  <a:srgbClr val="FF0000"/>
                </a:solidFill>
                <a:sym typeface="Wingdings"/>
              </a:rPr>
              <a:t>新車販売台数と推定すると</a:t>
            </a:r>
            <a:r>
              <a:rPr lang="en-US" altLang="ja-JP" dirty="0" smtClean="0">
                <a:solidFill>
                  <a:srgbClr val="FF0000"/>
                </a:solidFill>
                <a:sym typeface="Wingdings"/>
              </a:rPr>
              <a:t>45%</a:t>
            </a:r>
            <a:r>
              <a:rPr lang="ja-JP" altLang="en-US" dirty="0" smtClean="0">
                <a:solidFill>
                  <a:srgbClr val="FF0000"/>
                </a:solidFill>
                <a:sym typeface="Wingdings"/>
              </a:rPr>
              <a:t>が輸出へ！</a:t>
            </a:r>
            <a:endParaRPr lang="en-US" altLang="ja-JP" dirty="0" smtClean="0"/>
          </a:p>
          <a:p>
            <a:pPr marL="45720" indent="0" algn="ctr">
              <a:buNone/>
            </a:pPr>
            <a:endParaRPr lang="en-US" altLang="ja-JP" sz="2900" b="1" dirty="0" smtClean="0"/>
          </a:p>
          <a:p>
            <a:pPr marL="45720" indent="0" algn="ctr">
              <a:buNone/>
            </a:pPr>
            <a:r>
              <a:rPr lang="ja-JP" altLang="en-US" sz="2300" b="1" dirty="0" smtClean="0"/>
              <a:t>日本からの正規新車輸出台数は</a:t>
            </a:r>
            <a:r>
              <a:rPr lang="en-US" altLang="ja-JP" sz="2300" b="1" dirty="0" smtClean="0"/>
              <a:t>470</a:t>
            </a:r>
            <a:r>
              <a:rPr lang="ja-JP" altLang="en-US" sz="2300" b="1" dirty="0" smtClean="0"/>
              <a:t>万台：</a:t>
            </a:r>
            <a:endParaRPr lang="en-US" altLang="ja-JP" sz="2300" b="1" dirty="0"/>
          </a:p>
          <a:p>
            <a:pPr marL="45720" indent="0" algn="ctr">
              <a:buNone/>
            </a:pPr>
            <a:r>
              <a:rPr lang="ja-JP" altLang="en-US" sz="2300" b="1" dirty="0" smtClean="0"/>
              <a:t>新車・中古車輸出総数は</a:t>
            </a:r>
            <a:r>
              <a:rPr lang="en-US" altLang="ja-JP" sz="2300" b="1" dirty="0" smtClean="0"/>
              <a:t>620</a:t>
            </a:r>
            <a:r>
              <a:rPr lang="ja-JP" altLang="en-US" sz="2300" b="1" dirty="0" smtClean="0"/>
              <a:t>万台となり、中古車比率は輸出全体の</a:t>
            </a:r>
            <a:r>
              <a:rPr lang="en-US" altLang="ja-JP" sz="2300" b="1" dirty="0" smtClean="0"/>
              <a:t>1/4</a:t>
            </a:r>
            <a:r>
              <a:rPr lang="ja-JP" altLang="en-US" sz="2300" b="1" dirty="0" smtClean="0"/>
              <a:t>を占める</a:t>
            </a:r>
            <a:r>
              <a:rPr lang="ja-JP" altLang="en-US" sz="2300" dirty="0" smtClean="0"/>
              <a:t>。</a:t>
            </a:r>
            <a:endParaRPr lang="en-US" altLang="ja-JP" sz="2300" dirty="0"/>
          </a:p>
          <a:p>
            <a:pPr marL="45720" indent="0">
              <a:buNone/>
            </a:pPr>
            <a:endParaRPr lang="en-US" altLang="ja-JP" sz="1400" dirty="0" smtClean="0">
              <a:solidFill>
                <a:srgbClr val="0000FF"/>
              </a:solidFill>
              <a:sym typeface="Wingdings"/>
            </a:endParaRPr>
          </a:p>
          <a:p>
            <a:pPr marL="45720" indent="0">
              <a:buNone/>
            </a:pPr>
            <a:r>
              <a:rPr lang="ja-JP" altLang="en-US" sz="1400" dirty="0" smtClean="0">
                <a:solidFill>
                  <a:srgbClr val="0000FF"/>
                </a:solidFill>
                <a:sym typeface="Wingdings"/>
              </a:rPr>
              <a:t>補足</a:t>
            </a:r>
            <a:r>
              <a:rPr lang="en-US" altLang="ja-JP" sz="1400" dirty="0" smtClean="0">
                <a:solidFill>
                  <a:srgbClr val="0000FF"/>
                </a:solidFill>
                <a:sym typeface="Wingdings"/>
              </a:rPr>
              <a:t>1</a:t>
            </a:r>
            <a:r>
              <a:rPr lang="ja-JP" altLang="en-US" sz="1400" dirty="0" smtClean="0">
                <a:solidFill>
                  <a:srgbClr val="0000FF"/>
                </a:solidFill>
                <a:sym typeface="Wingdings"/>
              </a:rPr>
              <a:t>：</a:t>
            </a:r>
            <a:r>
              <a:rPr lang="en-US" altLang="ja-JP" sz="1400" dirty="0" smtClean="0">
                <a:solidFill>
                  <a:srgbClr val="0000FF"/>
                </a:solidFill>
                <a:sym typeface="Wingdings"/>
              </a:rPr>
              <a:t> </a:t>
            </a:r>
            <a:r>
              <a:rPr lang="ja-JP" altLang="en-US" sz="1400" dirty="0" smtClean="0">
                <a:solidFill>
                  <a:srgbClr val="0000FF"/>
                </a:solidFill>
                <a:sym typeface="Wingdings"/>
              </a:rPr>
              <a:t>解体抹消</a:t>
            </a:r>
            <a:r>
              <a:rPr lang="ja-JP" altLang="en-US" sz="1400" dirty="0">
                <a:solidFill>
                  <a:srgbClr val="0000FF"/>
                </a:solidFill>
                <a:sym typeface="Wingdings"/>
              </a:rPr>
              <a:t>（永久抹消）</a:t>
            </a:r>
            <a:r>
              <a:rPr lang="ja-JP" altLang="en-US" sz="1400" dirty="0" smtClean="0">
                <a:solidFill>
                  <a:srgbClr val="0000FF"/>
                </a:solidFill>
                <a:sym typeface="Wingdings"/>
              </a:rPr>
              <a:t>は</a:t>
            </a:r>
            <a:r>
              <a:rPr lang="en-US" altLang="ja-JP" sz="1400" dirty="0" smtClean="0">
                <a:solidFill>
                  <a:srgbClr val="0000FF"/>
                </a:solidFill>
                <a:sym typeface="Wingdings"/>
              </a:rPr>
              <a:t>284,402</a:t>
            </a:r>
            <a:r>
              <a:rPr lang="ja-JP" altLang="en-US" sz="1400" dirty="0" smtClean="0">
                <a:solidFill>
                  <a:srgbClr val="0000FF"/>
                </a:solidFill>
                <a:sym typeface="Wingdings"/>
              </a:rPr>
              <a:t>台でこの中からも解体部品として出荷されている車輛や輸出用中古部品も多く存在する。ちなみに輸出抹消台数が増えると解体抹消（永久抹消）台数は減少する。　</a:t>
            </a:r>
            <a:r>
              <a:rPr lang="en-US" altLang="ja-JP" sz="1400" dirty="0" smtClean="0">
                <a:solidFill>
                  <a:srgbClr val="0000FF"/>
                </a:solidFill>
                <a:sym typeface="Wingdings"/>
              </a:rPr>
              <a:t> </a:t>
            </a:r>
            <a:r>
              <a:rPr lang="ja-JP" altLang="en-US" sz="1400" dirty="0" smtClean="0">
                <a:solidFill>
                  <a:srgbClr val="0000FF"/>
                </a:solidFill>
                <a:sym typeface="Wingdings"/>
              </a:rPr>
              <a:t>仕向国によっては関税逃れのためあえて解体して、部品と輸入通関したのちに再度組み立てて車輛として使用する国もある。</a:t>
            </a:r>
            <a:endParaRPr lang="en-US" altLang="ja-JP" sz="1400" dirty="0" smtClean="0">
              <a:solidFill>
                <a:srgbClr val="0000FF"/>
              </a:solidFill>
              <a:sym typeface="Wingdings"/>
            </a:endParaRPr>
          </a:p>
          <a:p>
            <a:pPr marL="45720" indent="0">
              <a:buNone/>
            </a:pPr>
            <a:r>
              <a:rPr lang="ja-JP" altLang="en-US" sz="1400" dirty="0" smtClean="0">
                <a:solidFill>
                  <a:srgbClr val="0000FF"/>
                </a:solidFill>
                <a:sym typeface="Wingdings"/>
              </a:rPr>
              <a:t>補足</a:t>
            </a:r>
            <a:r>
              <a:rPr lang="en-US" altLang="ja-JP" sz="1400" dirty="0" smtClean="0">
                <a:solidFill>
                  <a:srgbClr val="0000FF"/>
                </a:solidFill>
                <a:sym typeface="Wingdings"/>
              </a:rPr>
              <a:t>2</a:t>
            </a:r>
            <a:r>
              <a:rPr lang="ja-JP" altLang="en-US" sz="1400" dirty="0" smtClean="0">
                <a:solidFill>
                  <a:srgbClr val="0000FF"/>
                </a:solidFill>
                <a:sym typeface="Wingdings"/>
              </a:rPr>
              <a:t>：</a:t>
            </a:r>
            <a:r>
              <a:rPr lang="ja-JP" altLang="en-US" sz="1400" dirty="0" smtClean="0">
                <a:solidFill>
                  <a:srgbClr val="0000FF"/>
                </a:solidFill>
              </a:rPr>
              <a:t>一時</a:t>
            </a:r>
            <a:r>
              <a:rPr lang="ja-JP" altLang="en-US" sz="1400" dirty="0">
                <a:solidFill>
                  <a:srgbClr val="0000FF"/>
                </a:solidFill>
              </a:rPr>
              <a:t>抹消台数は</a:t>
            </a:r>
            <a:r>
              <a:rPr lang="en-US" altLang="ja-JP" sz="1400" dirty="0">
                <a:solidFill>
                  <a:srgbClr val="0000FF"/>
                </a:solidFill>
              </a:rPr>
              <a:t>4,126,127</a:t>
            </a:r>
            <a:r>
              <a:rPr lang="ja-JP" altLang="en-US" sz="1400" dirty="0">
                <a:solidFill>
                  <a:srgbClr val="0000FF"/>
                </a:solidFill>
              </a:rPr>
              <a:t>台（対前年比：</a:t>
            </a:r>
            <a:r>
              <a:rPr lang="en-US" altLang="ja-JP" sz="1400" dirty="0">
                <a:solidFill>
                  <a:srgbClr val="0000FF"/>
                </a:solidFill>
              </a:rPr>
              <a:t>99.0%</a:t>
            </a:r>
            <a:r>
              <a:rPr lang="ja-JP" altLang="en-US" sz="1400" dirty="0">
                <a:solidFill>
                  <a:srgbClr val="0000FF"/>
                </a:solidFill>
              </a:rPr>
              <a:t>）だが、中古車流通の性格上、同一車両が一時抹消</a:t>
            </a:r>
            <a:r>
              <a:rPr lang="ja-JP" altLang="en-US" sz="1400" dirty="0" smtClean="0">
                <a:solidFill>
                  <a:srgbClr val="0000FF"/>
                </a:solidFill>
              </a:rPr>
              <a:t>を繰り返す</a:t>
            </a:r>
            <a:r>
              <a:rPr lang="ja-JP" altLang="en-US" sz="1400" dirty="0">
                <a:solidFill>
                  <a:srgbClr val="0000FF"/>
                </a:solidFill>
              </a:rPr>
              <a:t>為、中古車発生台数の実態としては新車販売台数がほぼ中古車発生台数に近いと想定する</a:t>
            </a:r>
            <a:r>
              <a:rPr lang="ja-JP" altLang="en-US" sz="1300" dirty="0"/>
              <a:t>。</a:t>
            </a:r>
            <a:endParaRPr lang="en-US" altLang="ja-JP" sz="1300" dirty="0"/>
          </a:p>
          <a:p>
            <a:pPr marL="45720" indent="0">
              <a:buNone/>
            </a:pPr>
            <a:endParaRPr lang="en-US" altLang="ja-JP" sz="1300" dirty="0" smtClean="0">
              <a:solidFill>
                <a:srgbClr val="0000FF"/>
              </a:solidFill>
              <a:sym typeface="Wingdings"/>
            </a:endParaRPr>
          </a:p>
          <a:p>
            <a:pPr marL="45720" indent="0">
              <a:buNone/>
            </a:pPr>
            <a:endParaRPr lang="en-US" altLang="ja-JP" sz="1700" dirty="0">
              <a:solidFill>
                <a:srgbClr val="FF0000"/>
              </a:solidFill>
            </a:endParaRPr>
          </a:p>
          <a:p>
            <a:pPr marL="45720" indent="0">
              <a:buNone/>
            </a:pPr>
            <a:endParaRPr lang="en-US" altLang="ja-JP" dirty="0" smtClean="0"/>
          </a:p>
          <a:p>
            <a:pPr marL="45720" indent="0">
              <a:buNone/>
            </a:pPr>
            <a:endParaRPr lang="en-US" altLang="ja-JP" dirty="0"/>
          </a:p>
          <a:p>
            <a:pPr marL="45720" indent="0">
              <a:buNone/>
            </a:pPr>
            <a:endParaRPr lang="en-US" altLang="ja-JP" dirty="0" smtClean="0"/>
          </a:p>
          <a:p>
            <a:pPr marL="45720" indent="0">
              <a:buNone/>
            </a:pPr>
            <a:endParaRPr kumimoji="1" lang="ja-JP" altLang="en-US" dirty="0"/>
          </a:p>
        </p:txBody>
      </p:sp>
      <p:sp>
        <p:nvSpPr>
          <p:cNvPr id="2" name="日付プレースホルダー 1"/>
          <p:cNvSpPr>
            <a:spLocks noGrp="1"/>
          </p:cNvSpPr>
          <p:nvPr>
            <p:ph type="dt" sz="half" idx="10"/>
          </p:nvPr>
        </p:nvSpPr>
        <p:spPr/>
        <p:txBody>
          <a:bodyPr/>
          <a:lstStyle/>
          <a:p>
            <a:fld id="{B8364942-689B-324D-B69F-0FBDAF4D1900}" type="datetime1">
              <a:rPr lang="ja-JP" altLang="en-US" smtClean="0"/>
              <a:t>2015/5/13</a:t>
            </a:fld>
            <a:endParaRPr lang="en-US"/>
          </a:p>
        </p:txBody>
      </p:sp>
      <p:sp>
        <p:nvSpPr>
          <p:cNvPr id="3" name="スライド番号プレースホルダー 2"/>
          <p:cNvSpPr>
            <a:spLocks noGrp="1"/>
          </p:cNvSpPr>
          <p:nvPr>
            <p:ph type="sldNum" sz="quarter" idx="12"/>
          </p:nvPr>
        </p:nvSpPr>
        <p:spPr/>
        <p:txBody>
          <a:bodyPr/>
          <a:lstStyle/>
          <a:p>
            <a:fld id="{D7E63A33-8271-4DD0-9C48-789913D7C115}" type="slidenum">
              <a:rPr lang="en-US" smtClean="0"/>
              <a:pPr/>
              <a:t>2</a:t>
            </a:fld>
            <a:endParaRPr lang="en-US"/>
          </a:p>
        </p:txBody>
      </p:sp>
      <p:sp>
        <p:nvSpPr>
          <p:cNvPr id="4" name="タイトル 3"/>
          <p:cNvSpPr>
            <a:spLocks noGrp="1"/>
          </p:cNvSpPr>
          <p:nvPr>
            <p:ph type="title"/>
          </p:nvPr>
        </p:nvSpPr>
        <p:spPr>
          <a:xfrm>
            <a:off x="186771" y="359254"/>
            <a:ext cx="8500029" cy="1143000"/>
          </a:xfrm>
        </p:spPr>
        <p:txBody>
          <a:bodyPr/>
          <a:lstStyle/>
          <a:p>
            <a:pPr marL="0" indent="0" algn="ctr">
              <a:buNone/>
            </a:pPr>
            <a:r>
              <a:rPr kumimoji="1" lang="en-US" altLang="ja-JP" dirty="0" smtClean="0"/>
              <a:t>2014</a:t>
            </a:r>
            <a:r>
              <a:rPr kumimoji="1" lang="ja-JP" altLang="en-US" dirty="0" smtClean="0"/>
              <a:t>年　自動車産業主要統計</a:t>
            </a:r>
            <a:endParaRPr kumimoji="1" lang="ja-JP" altLang="en-US" dirty="0"/>
          </a:p>
        </p:txBody>
      </p:sp>
      <p:sp>
        <p:nvSpPr>
          <p:cNvPr id="6" name="下矢印 5"/>
          <p:cNvSpPr/>
          <p:nvPr/>
        </p:nvSpPr>
        <p:spPr>
          <a:xfrm>
            <a:off x="3968750" y="2838599"/>
            <a:ext cx="1004529" cy="2786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1357203" y="3243161"/>
            <a:ext cx="6549439" cy="855478"/>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ッター プレースホルダー 9"/>
          <p:cNvSpPr>
            <a:spLocks noGrp="1"/>
          </p:cNvSpPr>
          <p:nvPr>
            <p:ph type="ftr" sz="quarter" idx="11"/>
          </p:nvPr>
        </p:nvSpPr>
        <p:spPr/>
        <p:txBody>
          <a:bodyPr/>
          <a:lstStyle/>
          <a:p>
            <a:r>
              <a:rPr lang="en-US" smtClean="0"/>
              <a:t>Prepared by Yoshi. Warashina/ Fujiyama Trading Ltd.* JUMVEA</a:t>
            </a:r>
            <a:endParaRPr lang="en-US"/>
          </a:p>
        </p:txBody>
      </p:sp>
      <p:sp>
        <p:nvSpPr>
          <p:cNvPr id="9" name="下矢印 8"/>
          <p:cNvSpPr/>
          <p:nvPr/>
        </p:nvSpPr>
        <p:spPr>
          <a:xfrm>
            <a:off x="3968750" y="4179454"/>
            <a:ext cx="1004529" cy="277091"/>
          </a:xfrm>
          <a:prstGeom prst="downArrow">
            <a:avLst/>
          </a:prstGeom>
          <a:gradFill flip="none" rotWithShape="1">
            <a:gsLst>
              <a:gs pos="0">
                <a:schemeClr val="accent3">
                  <a:lumMod val="95000"/>
                  <a:alpha val="72000"/>
                </a:schemeClr>
              </a:gs>
              <a:gs pos="100000">
                <a:schemeClr val="accent3">
                  <a:shade val="82000"/>
                  <a:satMod val="125000"/>
                  <a:lumMod val="74000"/>
                  <a:alpha val="72000"/>
                </a:schemeClr>
              </a:gs>
            </a:gsLst>
            <a:lin ang="5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13761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930769" y="5103092"/>
            <a:ext cx="5970776" cy="60036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896134" y="1373117"/>
            <a:ext cx="6213231" cy="6647974"/>
          </a:xfrm>
          <a:prstGeom prst="rect">
            <a:avLst/>
          </a:prstGeom>
          <a:noFill/>
        </p:spPr>
        <p:txBody>
          <a:bodyPr wrap="square" rtlCol="0">
            <a:spAutoFit/>
          </a:bodyPr>
          <a:lstStyle/>
          <a:p>
            <a:r>
              <a:rPr kumimoji="1" lang="en-US" altLang="ja-JP" sz="2000" dirty="0" smtClean="0"/>
              <a:t>▶️</a:t>
            </a:r>
            <a:r>
              <a:rPr kumimoji="1" lang="ja-JP" altLang="en-US" sz="2000" dirty="0" smtClean="0"/>
              <a:t>　</a:t>
            </a:r>
            <a:r>
              <a:rPr kumimoji="1" lang="en-US" altLang="ja-JP" sz="2000" dirty="0" smtClean="0"/>
              <a:t>128</a:t>
            </a:r>
            <a:r>
              <a:rPr kumimoji="1" lang="ja-JP" altLang="en-US" sz="2000" dirty="0" smtClean="0"/>
              <a:t>万台の通関実績となっており、前年比</a:t>
            </a:r>
            <a:r>
              <a:rPr kumimoji="1" lang="en-US" altLang="ja-JP" sz="2000" dirty="0" smtClean="0"/>
              <a:t>10%</a:t>
            </a:r>
            <a:r>
              <a:rPr kumimoji="1" lang="ja-JP" altLang="en-US" sz="2000" dirty="0" smtClean="0"/>
              <a:t>増。</a:t>
            </a:r>
            <a:endParaRPr kumimoji="1" lang="en-US" altLang="ja-JP" sz="2000" dirty="0" smtClean="0"/>
          </a:p>
          <a:p>
            <a:r>
              <a:rPr kumimoji="1" lang="en-US" altLang="ja-JP" sz="2000" dirty="0"/>
              <a:t>▶️</a:t>
            </a:r>
            <a:r>
              <a:rPr kumimoji="1" lang="ja-JP" altLang="en-US" sz="2000" dirty="0"/>
              <a:t>　ミャンマー</a:t>
            </a:r>
            <a:r>
              <a:rPr kumimoji="1" lang="ja-JP" altLang="en-US" sz="2000" dirty="0" smtClean="0"/>
              <a:t>がロシアを抜き、最大の</a:t>
            </a:r>
            <a:r>
              <a:rPr kumimoji="1" lang="ja-JP" altLang="en-US" sz="2000" dirty="0"/>
              <a:t>輸出先</a:t>
            </a:r>
            <a:r>
              <a:rPr kumimoji="1" lang="ja-JP" altLang="en-US" sz="2000" dirty="0" smtClean="0"/>
              <a:t>。</a:t>
            </a:r>
            <a:endParaRPr kumimoji="1" lang="en-US" altLang="ja-JP" sz="2000" dirty="0" smtClean="0"/>
          </a:p>
          <a:p>
            <a:r>
              <a:rPr kumimoji="1" lang="en-US" altLang="ja-JP" sz="2000" dirty="0"/>
              <a:t>▶️</a:t>
            </a:r>
            <a:r>
              <a:rPr kumimoji="1" lang="ja-JP" altLang="en-US" sz="2000" dirty="0"/>
              <a:t>　アフリカ</a:t>
            </a:r>
            <a:r>
              <a:rPr kumimoji="1" lang="ja-JP" altLang="en-US" sz="2000" dirty="0" smtClean="0"/>
              <a:t>諸国</a:t>
            </a:r>
            <a:r>
              <a:rPr kumimoji="1" lang="ja-JP" altLang="en-US" sz="2000" dirty="0"/>
              <a:t>も活発</a:t>
            </a:r>
            <a:r>
              <a:rPr kumimoji="1" lang="ja-JP" altLang="en-US" sz="2000" dirty="0" smtClean="0"/>
              <a:t>で</a:t>
            </a:r>
            <a:r>
              <a:rPr kumimoji="1" lang="en-US" altLang="ja-JP" sz="2000" dirty="0" smtClean="0"/>
              <a:t>6</a:t>
            </a:r>
            <a:r>
              <a:rPr kumimoji="1" lang="ja-JP" altLang="en-US" sz="2000" dirty="0" smtClean="0"/>
              <a:t>ヶ国合計で</a:t>
            </a:r>
            <a:r>
              <a:rPr kumimoji="1" lang="en-US" altLang="ja-JP" sz="2000" dirty="0" smtClean="0"/>
              <a:t>22</a:t>
            </a:r>
            <a:r>
              <a:rPr kumimoji="1" lang="ja-JP" altLang="en-US" sz="2000" dirty="0" smtClean="0"/>
              <a:t>万台。</a:t>
            </a:r>
            <a:endParaRPr kumimoji="1" lang="en-US" altLang="ja-JP" sz="2000" dirty="0" smtClean="0"/>
          </a:p>
          <a:p>
            <a:r>
              <a:rPr kumimoji="1" lang="en-US" altLang="ja-JP" sz="2000" dirty="0"/>
              <a:t>▶️</a:t>
            </a:r>
            <a:r>
              <a:rPr kumimoji="1" lang="ja-JP" altLang="en-US" sz="2000" dirty="0"/>
              <a:t>　</a:t>
            </a:r>
            <a:r>
              <a:rPr kumimoji="1" lang="ja-JP" altLang="en-US" sz="2000" dirty="0" smtClean="0"/>
              <a:t>アジア</a:t>
            </a:r>
            <a:r>
              <a:rPr kumimoji="1" lang="ja-JP" altLang="en-US" sz="2000" dirty="0"/>
              <a:t>地域ではミャンマー</a:t>
            </a:r>
            <a:r>
              <a:rPr kumimoji="1" lang="ja-JP" altLang="en-US" sz="2000" dirty="0" smtClean="0"/>
              <a:t>、パキスタン、　　　　　</a:t>
            </a:r>
            <a:endParaRPr kumimoji="1" lang="en-US" altLang="ja-JP" sz="2000" dirty="0" smtClean="0"/>
          </a:p>
          <a:p>
            <a:r>
              <a:rPr kumimoji="1" lang="ja-JP" altLang="ja-JP" sz="2000" dirty="0"/>
              <a:t>　</a:t>
            </a:r>
            <a:r>
              <a:rPr kumimoji="1" lang="en-US" altLang="en-US" sz="2000" dirty="0" smtClean="0"/>
              <a:t>  </a:t>
            </a:r>
            <a:r>
              <a:rPr kumimoji="1" lang="ja-JP" altLang="en-US" sz="2000" dirty="0" smtClean="0"/>
              <a:t>モンゴル</a:t>
            </a:r>
            <a:r>
              <a:rPr kumimoji="1" lang="ja-JP" altLang="en-US" sz="2000" dirty="0"/>
              <a:t>、フィリピン</a:t>
            </a:r>
            <a:r>
              <a:rPr kumimoji="1" lang="ja-JP" altLang="en-US" sz="2000" dirty="0" smtClean="0"/>
              <a:t>、マレーシア</a:t>
            </a:r>
            <a:r>
              <a:rPr kumimoji="1" lang="ja-JP" altLang="en-US" sz="2000" dirty="0"/>
              <a:t>、</a:t>
            </a:r>
            <a:r>
              <a:rPr kumimoji="1" lang="ja-JP" altLang="en-US" sz="2000" dirty="0" smtClean="0"/>
              <a:t>スリランカ</a:t>
            </a:r>
            <a:endParaRPr kumimoji="1" lang="en-US" altLang="ja-JP" sz="2000" dirty="0" smtClean="0"/>
          </a:p>
          <a:p>
            <a:r>
              <a:rPr kumimoji="1" lang="en-US" altLang="ja-JP" sz="2000" dirty="0"/>
              <a:t> </a:t>
            </a:r>
            <a:r>
              <a:rPr kumimoji="1" lang="en-US" altLang="ja-JP" sz="2000" dirty="0" smtClean="0"/>
              <a:t>    </a:t>
            </a:r>
            <a:r>
              <a:rPr kumimoji="1" lang="ja-JP" altLang="en-US" sz="2000" dirty="0" smtClean="0"/>
              <a:t>が</a:t>
            </a:r>
            <a:r>
              <a:rPr kumimoji="1" lang="en-US" altLang="ja-JP" sz="2000" dirty="0"/>
              <a:t>Top 20</a:t>
            </a:r>
            <a:r>
              <a:rPr kumimoji="1" lang="ja-JP" altLang="en-US" sz="2000" dirty="0"/>
              <a:t>内。</a:t>
            </a:r>
            <a:endParaRPr kumimoji="1" lang="en-US" altLang="ja-JP" sz="2000" dirty="0"/>
          </a:p>
          <a:p>
            <a:r>
              <a:rPr kumimoji="1" lang="en-US" altLang="ja-JP" sz="2000" dirty="0"/>
              <a:t>▶️</a:t>
            </a:r>
            <a:r>
              <a:rPr kumimoji="1" lang="ja-JP" altLang="en-US" sz="2000" dirty="0"/>
              <a:t>　</a:t>
            </a:r>
            <a:r>
              <a:rPr kumimoji="1" lang="en-US" altLang="ja-JP" sz="2000" dirty="0" smtClean="0"/>
              <a:t>Top 5</a:t>
            </a:r>
            <a:r>
              <a:rPr kumimoji="1" lang="ja-JP" altLang="en-US" sz="2000" dirty="0" smtClean="0"/>
              <a:t>で全体の</a:t>
            </a:r>
            <a:r>
              <a:rPr kumimoji="1" lang="en-US" altLang="ja-JP" sz="2000" dirty="0" smtClean="0"/>
              <a:t>50 %</a:t>
            </a:r>
            <a:r>
              <a:rPr kumimoji="1" lang="ja-JP" altLang="en-US" sz="2000" dirty="0" smtClean="0"/>
              <a:t>を、</a:t>
            </a:r>
            <a:r>
              <a:rPr kumimoji="1" lang="en-US" altLang="ja-JP" sz="2000" dirty="0" smtClean="0"/>
              <a:t>TOP</a:t>
            </a:r>
            <a:r>
              <a:rPr kumimoji="1" lang="ja-JP" altLang="en-US" sz="2000" dirty="0" smtClean="0"/>
              <a:t> </a:t>
            </a:r>
            <a:r>
              <a:rPr kumimoji="1" lang="en-US" altLang="ja-JP" sz="2000" dirty="0" smtClean="0"/>
              <a:t>20</a:t>
            </a:r>
            <a:r>
              <a:rPr kumimoji="1" lang="ja-JP" altLang="en-US" sz="2000" dirty="0" smtClean="0"/>
              <a:t>ヶ国で全体の</a:t>
            </a:r>
            <a:r>
              <a:rPr kumimoji="1" lang="en-US" altLang="ja-JP" sz="2000" dirty="0" smtClean="0"/>
              <a:t>85%</a:t>
            </a:r>
          </a:p>
          <a:p>
            <a:r>
              <a:rPr kumimoji="1" lang="ja-JP" altLang="ja-JP" sz="2000" dirty="0"/>
              <a:t>　</a:t>
            </a:r>
            <a:r>
              <a:rPr kumimoji="1" lang="ja-JP" altLang="en-US" sz="2000" dirty="0" smtClean="0"/>
              <a:t>　をしめる。</a:t>
            </a:r>
            <a:endParaRPr kumimoji="1" lang="en-US" altLang="ja-JP" sz="2000" dirty="0" smtClean="0"/>
          </a:p>
          <a:p>
            <a:r>
              <a:rPr kumimoji="1" lang="en-US" altLang="ja-JP" sz="2000" dirty="0" smtClean="0"/>
              <a:t>▶️</a:t>
            </a:r>
            <a:r>
              <a:rPr kumimoji="1" lang="ja-JP" altLang="en-US" sz="2000" dirty="0" smtClean="0"/>
              <a:t>　輸出通関に反映されない</a:t>
            </a:r>
            <a:r>
              <a:rPr kumimoji="1" lang="en-US" altLang="ja-JP" sz="2000" dirty="0" smtClean="0"/>
              <a:t>20</a:t>
            </a:r>
            <a:r>
              <a:rPr kumimoji="1" lang="ja-JP" altLang="en-US" sz="2000" dirty="0" smtClean="0"/>
              <a:t>万円以下の出荷と</a:t>
            </a:r>
            <a:endParaRPr kumimoji="1" lang="en-US" altLang="ja-JP" sz="2000" dirty="0" smtClean="0"/>
          </a:p>
          <a:p>
            <a:r>
              <a:rPr kumimoji="1" lang="ja-JP" altLang="ja-JP" sz="2000" dirty="0"/>
              <a:t>　</a:t>
            </a:r>
            <a:r>
              <a:rPr kumimoji="1" lang="en-US" altLang="en-US" sz="2000" dirty="0"/>
              <a:t> </a:t>
            </a:r>
            <a:r>
              <a:rPr kumimoji="1" lang="ja-JP" altLang="en-US" sz="2000" dirty="0" smtClean="0"/>
              <a:t>解体部品として出荷されている推定台数を追加</a:t>
            </a:r>
            <a:endParaRPr kumimoji="1" lang="en-US" altLang="ja-JP" sz="2000" dirty="0" smtClean="0"/>
          </a:p>
          <a:p>
            <a:r>
              <a:rPr kumimoji="1" lang="en-US" altLang="ja-JP" sz="2000" dirty="0"/>
              <a:t> </a:t>
            </a:r>
            <a:r>
              <a:rPr kumimoji="1" lang="en-US" altLang="ja-JP" sz="2000" dirty="0" smtClean="0"/>
              <a:t>   </a:t>
            </a:r>
            <a:r>
              <a:rPr kumimoji="1" lang="ja-JP" altLang="en-US" sz="2000" dirty="0" smtClean="0"/>
              <a:t>すると実態は</a:t>
            </a:r>
            <a:r>
              <a:rPr kumimoji="1" lang="en-US" altLang="ja-JP" sz="2000" dirty="0" smtClean="0"/>
              <a:t>150</a:t>
            </a:r>
            <a:r>
              <a:rPr kumimoji="1" lang="ja-JP" altLang="en-US" sz="2000" dirty="0" smtClean="0"/>
              <a:t>万台以上と予想される。</a:t>
            </a:r>
            <a:endParaRPr kumimoji="1" lang="en-US" altLang="ja-JP" sz="2000" dirty="0" smtClean="0"/>
          </a:p>
          <a:p>
            <a:endParaRPr kumimoji="1" lang="en-US" altLang="ja-JP" sz="2000" dirty="0" smtClean="0">
              <a:solidFill>
                <a:srgbClr val="FF0000"/>
              </a:solidFill>
            </a:endParaRPr>
          </a:p>
          <a:p>
            <a:r>
              <a:rPr kumimoji="1" lang="en-US" altLang="ja-JP" sz="2000" dirty="0" smtClean="0">
                <a:solidFill>
                  <a:srgbClr val="FF0000"/>
                </a:solidFill>
              </a:rPr>
              <a:t>▶️</a:t>
            </a:r>
            <a:r>
              <a:rPr kumimoji="1" lang="ja-JP" altLang="en-US" sz="2000" dirty="0">
                <a:solidFill>
                  <a:srgbClr val="FF0000"/>
                </a:solidFill>
              </a:rPr>
              <a:t>　</a:t>
            </a:r>
            <a:r>
              <a:rPr kumimoji="1" lang="en-US" altLang="en-US" sz="2000" dirty="0" smtClean="0">
                <a:solidFill>
                  <a:srgbClr val="FF0000"/>
                </a:solidFill>
              </a:rPr>
              <a:t>150</a:t>
            </a:r>
            <a:r>
              <a:rPr kumimoji="1" lang="ja-JP" altLang="en-US" sz="2000" dirty="0" smtClean="0">
                <a:solidFill>
                  <a:srgbClr val="FF0000"/>
                </a:solidFill>
              </a:rPr>
              <a:t>万台</a:t>
            </a:r>
            <a:r>
              <a:rPr kumimoji="1" lang="en-US" altLang="ja-JP" sz="2000" dirty="0" smtClean="0">
                <a:solidFill>
                  <a:srgbClr val="FF0000"/>
                </a:solidFill>
              </a:rPr>
              <a:t>  </a:t>
            </a:r>
            <a:r>
              <a:rPr kumimoji="1" lang="en-US" altLang="ja-JP" sz="2000" dirty="0" smtClean="0">
                <a:solidFill>
                  <a:srgbClr val="FF0000"/>
                </a:solidFill>
                <a:sym typeface="Wingdings"/>
              </a:rPr>
              <a:t> </a:t>
            </a:r>
            <a:r>
              <a:rPr kumimoji="1" lang="ja-JP" altLang="en-US" sz="2000" dirty="0" smtClean="0">
                <a:solidFill>
                  <a:srgbClr val="FF0000"/>
                </a:solidFill>
              </a:rPr>
              <a:t>市場規模としては単価平均</a:t>
            </a:r>
            <a:r>
              <a:rPr kumimoji="1" lang="en-US" altLang="ja-JP" sz="2000" dirty="0" smtClean="0">
                <a:solidFill>
                  <a:srgbClr val="FF0000"/>
                </a:solidFill>
              </a:rPr>
              <a:t>70</a:t>
            </a:r>
            <a:r>
              <a:rPr kumimoji="1" lang="ja-JP" altLang="en-US" sz="2000" dirty="0" smtClean="0">
                <a:solidFill>
                  <a:srgbClr val="FF0000"/>
                </a:solidFill>
              </a:rPr>
              <a:t>万円</a:t>
            </a:r>
            <a:endParaRPr kumimoji="1" lang="en-US" altLang="ja-JP" sz="2000" dirty="0" smtClean="0">
              <a:solidFill>
                <a:srgbClr val="FF0000"/>
              </a:solidFill>
            </a:endParaRPr>
          </a:p>
          <a:p>
            <a:r>
              <a:rPr kumimoji="1" lang="en-US" altLang="ja-JP" sz="2000" dirty="0">
                <a:solidFill>
                  <a:srgbClr val="FF0000"/>
                </a:solidFill>
              </a:rPr>
              <a:t> </a:t>
            </a:r>
            <a:r>
              <a:rPr kumimoji="1" lang="en-US" altLang="ja-JP" sz="2000" dirty="0" smtClean="0">
                <a:solidFill>
                  <a:srgbClr val="FF0000"/>
                </a:solidFill>
              </a:rPr>
              <a:t>    </a:t>
            </a:r>
            <a:r>
              <a:rPr kumimoji="1" lang="ja-JP" altLang="en-US" sz="2000" dirty="0" smtClean="0">
                <a:solidFill>
                  <a:srgbClr val="FF0000"/>
                </a:solidFill>
              </a:rPr>
              <a:t>と仮定すると</a:t>
            </a:r>
            <a:r>
              <a:rPr kumimoji="1" lang="en-US" altLang="ja-JP" sz="2000" dirty="0" smtClean="0">
                <a:solidFill>
                  <a:srgbClr val="FF0000"/>
                </a:solidFill>
              </a:rPr>
              <a:t>1</a:t>
            </a:r>
            <a:r>
              <a:rPr kumimoji="1" lang="ja-JP" altLang="en-US" sz="2000" dirty="0" smtClean="0">
                <a:solidFill>
                  <a:srgbClr val="FF0000"/>
                </a:solidFill>
              </a:rPr>
              <a:t>兆円市場に成長！</a:t>
            </a:r>
            <a:endParaRPr kumimoji="1" lang="en-US" altLang="ja-JP" sz="2000" dirty="0" smtClean="0">
              <a:solidFill>
                <a:srgbClr val="FF0000"/>
              </a:solidFill>
            </a:endParaRPr>
          </a:p>
          <a:p>
            <a:endParaRPr lang="en-US" altLang="ja-JP" sz="1000" dirty="0" smtClean="0">
              <a:solidFill>
                <a:srgbClr val="0000FF"/>
              </a:solidFill>
              <a:sym typeface="Wingdings"/>
            </a:endParaRPr>
          </a:p>
          <a:p>
            <a:r>
              <a:rPr lang="ja-JP" altLang="en-US" sz="1000" dirty="0" smtClean="0">
                <a:solidFill>
                  <a:srgbClr val="0000FF"/>
                </a:solidFill>
                <a:sym typeface="Wingdings"/>
              </a:rPr>
              <a:t>補足</a:t>
            </a:r>
            <a:r>
              <a:rPr lang="en-US" altLang="ja-JP" sz="1000" dirty="0" smtClean="0">
                <a:solidFill>
                  <a:srgbClr val="0000FF"/>
                </a:solidFill>
                <a:sym typeface="Wingdings"/>
              </a:rPr>
              <a:t>1</a:t>
            </a:r>
            <a:r>
              <a:rPr lang="ja-JP" altLang="en-US" sz="1000" dirty="0" smtClean="0">
                <a:solidFill>
                  <a:srgbClr val="0000FF"/>
                </a:solidFill>
                <a:sym typeface="Wingdings"/>
              </a:rPr>
              <a:t>：</a:t>
            </a:r>
            <a:r>
              <a:rPr lang="en-US" altLang="ja-JP" sz="1000" dirty="0" smtClean="0">
                <a:solidFill>
                  <a:srgbClr val="0000FF"/>
                </a:solidFill>
                <a:sym typeface="Wingdings"/>
              </a:rPr>
              <a:t>20</a:t>
            </a:r>
            <a:r>
              <a:rPr lang="ja-JP" altLang="en-US" sz="1000" dirty="0" smtClean="0">
                <a:solidFill>
                  <a:srgbClr val="0000FF"/>
                </a:solidFill>
                <a:sym typeface="Wingdings"/>
              </a:rPr>
              <a:t>万円以下申告価格車両と解体輸出は全体の</a:t>
            </a:r>
            <a:r>
              <a:rPr lang="en-US" altLang="ja-JP" sz="1000" dirty="0" smtClean="0">
                <a:solidFill>
                  <a:srgbClr val="0000FF"/>
                </a:solidFill>
                <a:sym typeface="Wingdings"/>
              </a:rPr>
              <a:t>15%</a:t>
            </a:r>
            <a:r>
              <a:rPr lang="ja-JP" altLang="en-US" sz="1000" dirty="0" smtClean="0">
                <a:solidFill>
                  <a:srgbClr val="0000FF"/>
                </a:solidFill>
                <a:sym typeface="Wingdings"/>
              </a:rPr>
              <a:t>程度である事、その他主要地域の平均単価が</a:t>
            </a:r>
            <a:r>
              <a:rPr lang="en-US" altLang="ja-JP" sz="1000" dirty="0" smtClean="0">
                <a:solidFill>
                  <a:srgbClr val="0000FF"/>
                </a:solidFill>
                <a:sym typeface="Wingdings"/>
              </a:rPr>
              <a:t>60</a:t>
            </a:r>
            <a:r>
              <a:rPr lang="ja-JP" altLang="en-US" sz="1000" dirty="0" smtClean="0">
                <a:solidFill>
                  <a:srgbClr val="0000FF"/>
                </a:solidFill>
                <a:sym typeface="Wingdings"/>
              </a:rPr>
              <a:t>万円から</a:t>
            </a:r>
            <a:r>
              <a:rPr lang="en-US" altLang="ja-JP" sz="1000" dirty="0" smtClean="0">
                <a:solidFill>
                  <a:srgbClr val="0000FF"/>
                </a:solidFill>
                <a:sym typeface="Wingdings"/>
              </a:rPr>
              <a:t>100</a:t>
            </a:r>
            <a:r>
              <a:rPr lang="ja-JP" altLang="en-US" sz="1000" dirty="0" smtClean="0">
                <a:solidFill>
                  <a:srgbClr val="0000FF"/>
                </a:solidFill>
                <a:sym typeface="Wingdings"/>
              </a:rPr>
              <a:t>万円で推移しており、全体平均として</a:t>
            </a:r>
            <a:r>
              <a:rPr lang="en-US" altLang="ja-JP" sz="1000" dirty="0" smtClean="0">
                <a:solidFill>
                  <a:srgbClr val="0000FF"/>
                </a:solidFill>
                <a:sym typeface="Wingdings"/>
              </a:rPr>
              <a:t>70</a:t>
            </a:r>
            <a:r>
              <a:rPr lang="ja-JP" altLang="en-US" sz="1000" dirty="0" smtClean="0">
                <a:solidFill>
                  <a:srgbClr val="0000FF"/>
                </a:solidFill>
                <a:sym typeface="Wingdings"/>
              </a:rPr>
              <a:t>万円を暫定的に使用した。</a:t>
            </a:r>
            <a:endParaRPr lang="en-US" altLang="ja-JP" sz="1000" dirty="0"/>
          </a:p>
          <a:p>
            <a:endParaRPr kumimoji="1" lang="en-US" altLang="ja-JP" sz="1400" dirty="0"/>
          </a:p>
          <a:p>
            <a:endParaRPr kumimoji="1" lang="en-US" altLang="ja-JP" sz="2000" dirty="0"/>
          </a:p>
          <a:p>
            <a:endParaRPr kumimoji="1" lang="en-US" altLang="ja-JP" sz="2000" dirty="0" smtClean="0"/>
          </a:p>
          <a:p>
            <a:endParaRPr kumimoji="1" lang="en-US" altLang="ja-JP" sz="2000" dirty="0"/>
          </a:p>
          <a:p>
            <a:endParaRPr kumimoji="1" lang="en-US" altLang="ja-JP" sz="2400" dirty="0"/>
          </a:p>
          <a:p>
            <a:endParaRPr kumimoji="1" lang="en-US" altLang="ja-JP" dirty="0" smtClean="0"/>
          </a:p>
        </p:txBody>
      </p:sp>
      <p:graphicFrame>
        <p:nvGraphicFramePr>
          <p:cNvPr id="13" name="コンテンツ プレースホルダー 12"/>
          <p:cNvGraphicFramePr>
            <a:graphicFrameLocks noGrp="1"/>
          </p:cNvGraphicFramePr>
          <p:nvPr>
            <p:ph sz="quarter" idx="13"/>
            <p:extLst>
              <p:ext uri="{D42A27DB-BD31-4B8C-83A1-F6EECF244321}">
                <p14:modId xmlns:p14="http://schemas.microsoft.com/office/powerpoint/2010/main" val="3400554411"/>
              </p:ext>
            </p:extLst>
          </p:nvPr>
        </p:nvGraphicFramePr>
        <p:xfrm>
          <a:off x="101147" y="1359804"/>
          <a:ext cx="2694759" cy="4724611"/>
        </p:xfrm>
        <a:graphic>
          <a:graphicData uri="http://schemas.openxmlformats.org/drawingml/2006/table">
            <a:tbl>
              <a:tblPr/>
              <a:tblGrid>
                <a:gridCol w="1854369"/>
                <a:gridCol w="840390"/>
              </a:tblGrid>
              <a:tr h="296327">
                <a:tc>
                  <a:txBody>
                    <a:bodyPr/>
                    <a:lstStyle/>
                    <a:p>
                      <a:pPr algn="ctr" fontAlgn="ctr"/>
                      <a:r>
                        <a:rPr lang="ja-JP" altLang="en-US" sz="900" b="0" i="0" u="none" strike="noStrike" dirty="0">
                          <a:solidFill>
                            <a:srgbClr val="000000"/>
                          </a:solidFill>
                          <a:effectLst/>
                          <a:latin typeface="ＭＳ Ｐゴシック"/>
                        </a:rPr>
                        <a:t>国名</a:t>
                      </a:r>
                      <a:endParaRPr lang="ja-JP" altLang="en-US" sz="900" b="0" i="0" u="none" strike="noStrike" dirty="0">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Hant" sz="900" b="0" i="0" u="none" strike="noStrike" dirty="0">
                          <a:solidFill>
                            <a:srgbClr val="000000"/>
                          </a:solidFill>
                          <a:effectLst/>
                          <a:latin typeface="Helvetica"/>
                        </a:rPr>
                        <a:t>2014</a:t>
                      </a:r>
                      <a:r>
                        <a:rPr lang="zh-Hant" altLang="en-US" sz="900" b="0" i="0" u="none" strike="noStrike" dirty="0">
                          <a:solidFill>
                            <a:srgbClr val="000000"/>
                          </a:solidFill>
                          <a:effectLst/>
                          <a:latin typeface="ＭＳ Ｐゴシック"/>
                        </a:rPr>
                        <a:t>年計</a:t>
                      </a:r>
                      <a:endParaRPr lang="zh-Hant" altLang="en-US" sz="900" b="0" i="0" u="none" strike="noStrike" dirty="0">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446">
                <a:tc>
                  <a:txBody>
                    <a:bodyPr/>
                    <a:lstStyle/>
                    <a:p>
                      <a:pPr algn="ctr" fontAlgn="ctr"/>
                      <a:r>
                        <a:rPr lang="ja-JP" altLang="en-US" sz="900" b="0" i="0" u="none" strike="noStrike" dirty="0">
                          <a:solidFill>
                            <a:srgbClr val="000000"/>
                          </a:solidFill>
                          <a:effectLst/>
                          <a:latin typeface="ＭＳ Ｐゴシック"/>
                        </a:rPr>
                        <a:t>ミャンマー</a:t>
                      </a:r>
                      <a:endParaRPr lang="ja-JP" altLang="en-US" sz="900" b="0" i="0" u="none" strike="noStrike" dirty="0">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dirty="0">
                          <a:solidFill>
                            <a:srgbClr val="000000"/>
                          </a:solidFill>
                          <a:effectLst/>
                          <a:latin typeface="Helvetica"/>
                        </a:rPr>
                        <a:t>160,437</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30446">
                <a:tc>
                  <a:txBody>
                    <a:bodyPr/>
                    <a:lstStyle/>
                    <a:p>
                      <a:pPr algn="ctr" fontAlgn="ctr"/>
                      <a:r>
                        <a:rPr lang="ja-JP" altLang="en-US" sz="900" b="0" i="0" u="none" strike="noStrike">
                          <a:solidFill>
                            <a:srgbClr val="000000"/>
                          </a:solidFill>
                          <a:effectLst/>
                          <a:latin typeface="ＭＳ Ｐゴシック"/>
                        </a:rPr>
                        <a:t>ロシア</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ja-JP" sz="900" b="0" i="0" u="none" strike="noStrike" dirty="0">
                          <a:solidFill>
                            <a:srgbClr val="000000"/>
                          </a:solidFill>
                          <a:effectLst/>
                          <a:latin typeface="Helvetica"/>
                        </a:rPr>
                        <a:t>128,312</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9471">
                <a:tc>
                  <a:txBody>
                    <a:bodyPr/>
                    <a:lstStyle/>
                    <a:p>
                      <a:pPr algn="ctr" fontAlgn="ctr"/>
                      <a:r>
                        <a:rPr lang="ja-JP" altLang="en-US" sz="900" b="0" i="0" u="none" strike="noStrike">
                          <a:solidFill>
                            <a:srgbClr val="000000"/>
                          </a:solidFill>
                          <a:effectLst/>
                          <a:latin typeface="ＭＳ Ｐゴシック"/>
                        </a:rPr>
                        <a:t>アラブ首長国連邦</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Helvetica"/>
                        </a:rPr>
                        <a:t>112,636</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71">
                <a:tc>
                  <a:txBody>
                    <a:bodyPr/>
                    <a:lstStyle/>
                    <a:p>
                      <a:pPr algn="ctr" fontAlgn="ctr"/>
                      <a:r>
                        <a:rPr lang="ja-JP" altLang="en-US" sz="900" b="0" i="0" u="none" strike="noStrike">
                          <a:solidFill>
                            <a:srgbClr val="000000"/>
                          </a:solidFill>
                          <a:effectLst/>
                          <a:latin typeface="ＭＳ Ｐゴシック"/>
                        </a:rPr>
                        <a:t>ニュージーランド</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Helvetica"/>
                        </a:rPr>
                        <a:t>110,333</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71">
                <a:tc>
                  <a:txBody>
                    <a:bodyPr/>
                    <a:lstStyle/>
                    <a:p>
                      <a:pPr algn="ctr" fontAlgn="ctr"/>
                      <a:r>
                        <a:rPr lang="ja-JP" altLang="en-US" sz="900" b="0" i="0" u="none" strike="noStrike" dirty="0">
                          <a:solidFill>
                            <a:srgbClr val="000000"/>
                          </a:solidFill>
                          <a:effectLst/>
                          <a:latin typeface="ＭＳ Ｐゴシック"/>
                        </a:rPr>
                        <a:t>チリ</a:t>
                      </a:r>
                      <a:endParaRPr lang="ja-JP" altLang="en-US" sz="900" b="0" i="0" u="none" strike="noStrike" dirty="0">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Helvetica"/>
                        </a:rPr>
                        <a:t>73,364</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71">
                <a:tc>
                  <a:txBody>
                    <a:bodyPr/>
                    <a:lstStyle/>
                    <a:p>
                      <a:pPr algn="ctr" fontAlgn="ctr"/>
                      <a:r>
                        <a:rPr lang="ja-JP" altLang="en-US" sz="900" b="0" i="0" u="none" strike="noStrike">
                          <a:solidFill>
                            <a:srgbClr val="000000"/>
                          </a:solidFill>
                          <a:effectLst/>
                          <a:latin typeface="ＭＳ Ｐゴシック"/>
                        </a:rPr>
                        <a:t>ケニア</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altLang="ja-JP" sz="900" b="0" i="0" u="none" strike="noStrike" dirty="0">
                          <a:solidFill>
                            <a:srgbClr val="000000"/>
                          </a:solidFill>
                          <a:effectLst/>
                          <a:latin typeface="Helvetica"/>
                        </a:rPr>
                        <a:t>67,059</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19471">
                <a:tc>
                  <a:txBody>
                    <a:bodyPr/>
                    <a:lstStyle/>
                    <a:p>
                      <a:pPr algn="ctr" fontAlgn="ctr"/>
                      <a:r>
                        <a:rPr lang="ja-JP" altLang="en-US" sz="900" b="0" i="0" u="none" strike="noStrike">
                          <a:solidFill>
                            <a:srgbClr val="000000"/>
                          </a:solidFill>
                          <a:effectLst/>
                          <a:latin typeface="ＭＳ Ｐゴシック"/>
                        </a:rPr>
                        <a:t>南アフリカ共和国</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altLang="ja-JP" sz="900" b="0" i="0" u="none" strike="noStrike" dirty="0">
                          <a:solidFill>
                            <a:srgbClr val="000000"/>
                          </a:solidFill>
                          <a:effectLst/>
                          <a:latin typeface="Helvetica"/>
                        </a:rPr>
                        <a:t>53,540</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19471">
                <a:tc>
                  <a:txBody>
                    <a:bodyPr/>
                    <a:lstStyle/>
                    <a:p>
                      <a:pPr algn="ctr" fontAlgn="ctr"/>
                      <a:r>
                        <a:rPr lang="ja-JP" altLang="en-US" sz="900" b="0" i="0" u="none" strike="noStrike">
                          <a:solidFill>
                            <a:srgbClr val="000000"/>
                          </a:solidFill>
                          <a:effectLst/>
                          <a:latin typeface="ＭＳ Ｐゴシック"/>
                        </a:rPr>
                        <a:t>キルギス</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ja-JP" sz="900" b="0" i="0" u="none" strike="noStrike" dirty="0">
                          <a:solidFill>
                            <a:srgbClr val="000000"/>
                          </a:solidFill>
                          <a:effectLst/>
                          <a:latin typeface="Helvetica"/>
                        </a:rPr>
                        <a:t>48,351</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9471">
                <a:tc>
                  <a:txBody>
                    <a:bodyPr/>
                    <a:lstStyle/>
                    <a:p>
                      <a:pPr algn="ctr" fontAlgn="ctr"/>
                      <a:r>
                        <a:rPr lang="ja-JP" altLang="en-US" sz="900" b="0" i="0" u="none" strike="noStrike">
                          <a:solidFill>
                            <a:srgbClr val="000000"/>
                          </a:solidFill>
                          <a:effectLst/>
                          <a:latin typeface="ＭＳ Ｐゴシック"/>
                        </a:rPr>
                        <a:t>パキスタン</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dirty="0">
                          <a:solidFill>
                            <a:srgbClr val="000000"/>
                          </a:solidFill>
                          <a:effectLst/>
                          <a:latin typeface="Helvetica"/>
                        </a:rPr>
                        <a:t>38,228</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9471">
                <a:tc>
                  <a:txBody>
                    <a:bodyPr/>
                    <a:lstStyle/>
                    <a:p>
                      <a:pPr algn="ctr" fontAlgn="ctr"/>
                      <a:r>
                        <a:rPr lang="ja-JP" altLang="en-US" sz="900" b="0" i="0" u="none" strike="noStrike">
                          <a:solidFill>
                            <a:srgbClr val="000000"/>
                          </a:solidFill>
                          <a:effectLst/>
                          <a:latin typeface="ＭＳ Ｐゴシック"/>
                        </a:rPr>
                        <a:t>タンザニア</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altLang="ja-JP" sz="900" b="0" i="0" u="none" strike="noStrike">
                          <a:solidFill>
                            <a:srgbClr val="000000"/>
                          </a:solidFill>
                          <a:effectLst/>
                          <a:latin typeface="Helvetica"/>
                        </a:rPr>
                        <a:t>37,343</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19471">
                <a:tc>
                  <a:txBody>
                    <a:bodyPr/>
                    <a:lstStyle/>
                    <a:p>
                      <a:pPr algn="ctr" fontAlgn="ctr"/>
                      <a:r>
                        <a:rPr lang="ja-JP" altLang="en-US" sz="900" b="0" i="0" u="none" strike="noStrike">
                          <a:solidFill>
                            <a:srgbClr val="000000"/>
                          </a:solidFill>
                          <a:effectLst/>
                          <a:latin typeface="ＭＳ Ｐゴシック"/>
                        </a:rPr>
                        <a:t>モンゴル</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ja-JP" sz="900" b="0" i="0" u="none" strike="noStrike">
                          <a:solidFill>
                            <a:srgbClr val="000000"/>
                          </a:solidFill>
                          <a:effectLst/>
                          <a:latin typeface="Helvetica"/>
                        </a:rPr>
                        <a:t>35,367</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9471">
                <a:tc>
                  <a:txBody>
                    <a:bodyPr/>
                    <a:lstStyle/>
                    <a:p>
                      <a:pPr algn="ctr" fontAlgn="ctr"/>
                      <a:r>
                        <a:rPr lang="ja-JP" altLang="en-US" sz="900" b="0" i="0" u="none" strike="noStrike">
                          <a:solidFill>
                            <a:srgbClr val="000000"/>
                          </a:solidFill>
                          <a:effectLst/>
                          <a:latin typeface="ＭＳ Ｐゴシック"/>
                        </a:rPr>
                        <a:t>マレーシア</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a:solidFill>
                            <a:srgbClr val="000000"/>
                          </a:solidFill>
                          <a:effectLst/>
                          <a:latin typeface="Helvetica"/>
                        </a:rPr>
                        <a:t>27,312</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9471">
                <a:tc>
                  <a:txBody>
                    <a:bodyPr/>
                    <a:lstStyle/>
                    <a:p>
                      <a:pPr algn="ctr" fontAlgn="ctr"/>
                      <a:r>
                        <a:rPr lang="ja-JP" altLang="en-US" sz="900" b="0" i="0" u="none" strike="noStrike">
                          <a:solidFill>
                            <a:srgbClr val="000000"/>
                          </a:solidFill>
                          <a:effectLst/>
                          <a:latin typeface="ＭＳ Ｐゴシック"/>
                        </a:rPr>
                        <a:t>ウガンダ</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altLang="ja-JP" sz="900" b="0" i="0" u="none" strike="noStrike" dirty="0">
                          <a:solidFill>
                            <a:srgbClr val="000000"/>
                          </a:solidFill>
                          <a:effectLst/>
                          <a:latin typeface="Helvetica"/>
                        </a:rPr>
                        <a:t>27,217</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19471">
                <a:tc>
                  <a:txBody>
                    <a:bodyPr/>
                    <a:lstStyle/>
                    <a:p>
                      <a:pPr algn="ctr" fontAlgn="ctr"/>
                      <a:r>
                        <a:rPr lang="ja-JP" altLang="en-US" sz="900" b="0" i="0" u="none" strike="noStrike">
                          <a:solidFill>
                            <a:srgbClr val="000000"/>
                          </a:solidFill>
                          <a:effectLst/>
                          <a:latin typeface="ＭＳ Ｐゴシック"/>
                        </a:rPr>
                        <a:t>フィリピン</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a:solidFill>
                            <a:srgbClr val="000000"/>
                          </a:solidFill>
                          <a:effectLst/>
                          <a:latin typeface="Helvetica"/>
                        </a:rPr>
                        <a:t>27,870</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9471">
                <a:tc>
                  <a:txBody>
                    <a:bodyPr/>
                    <a:lstStyle/>
                    <a:p>
                      <a:pPr algn="ctr" fontAlgn="ctr"/>
                      <a:r>
                        <a:rPr lang="ja-JP" altLang="en-US" sz="900" b="0" i="0" u="none" strike="noStrike">
                          <a:solidFill>
                            <a:srgbClr val="000000"/>
                          </a:solidFill>
                          <a:effectLst/>
                          <a:latin typeface="ＭＳ Ｐゴシック"/>
                        </a:rPr>
                        <a:t>ザンビア</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altLang="ja-JP" sz="900" b="0" i="0" u="none" strike="noStrike" dirty="0">
                          <a:solidFill>
                            <a:srgbClr val="000000"/>
                          </a:solidFill>
                          <a:effectLst/>
                          <a:latin typeface="Helvetica"/>
                        </a:rPr>
                        <a:t>20,800</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19471">
                <a:tc>
                  <a:txBody>
                    <a:bodyPr/>
                    <a:lstStyle/>
                    <a:p>
                      <a:pPr algn="ctr" fontAlgn="ctr"/>
                      <a:r>
                        <a:rPr lang="ja-JP" altLang="en-US" sz="900" b="0" i="0" u="none" strike="noStrike">
                          <a:solidFill>
                            <a:srgbClr val="000000"/>
                          </a:solidFill>
                          <a:effectLst/>
                          <a:latin typeface="ＭＳ Ｐゴシック"/>
                        </a:rPr>
                        <a:t>グルジア</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ja-JP" sz="900" b="0" i="0" u="none" strike="noStrike">
                          <a:solidFill>
                            <a:srgbClr val="000000"/>
                          </a:solidFill>
                          <a:effectLst/>
                          <a:latin typeface="Helvetica"/>
                        </a:rPr>
                        <a:t>38,759</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19471">
                <a:tc>
                  <a:txBody>
                    <a:bodyPr/>
                    <a:lstStyle/>
                    <a:p>
                      <a:pPr algn="ctr" fontAlgn="ctr"/>
                      <a:r>
                        <a:rPr lang="ja-JP" altLang="en-US" sz="900" b="0" i="0" u="none" strike="noStrike">
                          <a:solidFill>
                            <a:srgbClr val="000000"/>
                          </a:solidFill>
                          <a:effectLst/>
                          <a:latin typeface="ＭＳ Ｐゴシック"/>
                        </a:rPr>
                        <a:t>スリランカ</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dirty="0">
                          <a:solidFill>
                            <a:srgbClr val="000000"/>
                          </a:solidFill>
                          <a:effectLst/>
                          <a:latin typeface="Helvetica"/>
                        </a:rPr>
                        <a:t>34,243</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9471">
                <a:tc>
                  <a:txBody>
                    <a:bodyPr/>
                    <a:lstStyle/>
                    <a:p>
                      <a:pPr algn="ctr" fontAlgn="ctr"/>
                      <a:r>
                        <a:rPr lang="ja-JP" altLang="en-US" sz="900" b="0" i="0" u="none" strike="noStrike">
                          <a:solidFill>
                            <a:srgbClr val="000000"/>
                          </a:solidFill>
                          <a:effectLst/>
                          <a:latin typeface="ＭＳ Ｐゴシック"/>
                        </a:rPr>
                        <a:t>モザンビーク</a:t>
                      </a:r>
                      <a:endParaRPr lang="ja-JP" altLang="en-US" sz="900" b="0" i="0" u="none" strike="noStrike">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altLang="ja-JP" sz="900" b="0" i="0" u="none" strike="noStrike" dirty="0">
                          <a:solidFill>
                            <a:srgbClr val="000000"/>
                          </a:solidFill>
                          <a:effectLst/>
                          <a:latin typeface="Helvetica"/>
                        </a:rPr>
                        <a:t>23,214</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36385">
                <a:tc>
                  <a:txBody>
                    <a:bodyPr/>
                    <a:lstStyle/>
                    <a:p>
                      <a:pPr algn="ctr" fontAlgn="ctr"/>
                      <a:r>
                        <a:rPr lang="ja-JP" altLang="en-US" sz="900" b="0" i="0" u="none" strike="noStrike" dirty="0">
                          <a:solidFill>
                            <a:srgbClr val="000000"/>
                          </a:solidFill>
                          <a:effectLst/>
                          <a:latin typeface="ＭＳ Ｐゴシック"/>
                        </a:rPr>
                        <a:t>トリニダード・トバゴ</a:t>
                      </a:r>
                      <a:endParaRPr lang="ja-JP" altLang="en-US" sz="900" b="0" i="0" u="none" strike="noStrike" dirty="0">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Helvetica"/>
                        </a:rPr>
                        <a:t>14,599</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71">
                <a:tc>
                  <a:txBody>
                    <a:bodyPr/>
                    <a:lstStyle/>
                    <a:p>
                      <a:pPr algn="ctr" fontAlgn="ctr"/>
                      <a:r>
                        <a:rPr lang="ja-JP" altLang="en-US" sz="900" b="0" i="0" u="none" strike="noStrike" dirty="0">
                          <a:solidFill>
                            <a:srgbClr val="000000"/>
                          </a:solidFill>
                          <a:effectLst/>
                          <a:latin typeface="ＭＳ Ｐゴシック"/>
                        </a:rPr>
                        <a:t>スリナム</a:t>
                      </a:r>
                      <a:endParaRPr lang="ja-JP" altLang="en-US" sz="900" b="0" i="0" u="none" strike="noStrike" dirty="0">
                        <a:solidFill>
                          <a:srgbClr val="000000"/>
                        </a:solidFill>
                        <a:effectLst/>
                        <a:latin typeface="Helvetica"/>
                      </a:endParaRP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Helvetica"/>
                        </a:rPr>
                        <a:t>12,606</a:t>
                      </a:r>
                    </a:p>
                  </a:txBody>
                  <a:tcPr marL="7941" marR="7941" marT="7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101147" y="1359804"/>
            <a:ext cx="2694759" cy="472461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1177637" y="216804"/>
            <a:ext cx="6972719" cy="1143000"/>
          </a:xfrm>
        </p:spPr>
        <p:txBody>
          <a:bodyPr/>
          <a:lstStyle/>
          <a:p>
            <a:pPr marL="0" indent="0" algn="ctr">
              <a:buNone/>
            </a:pPr>
            <a:r>
              <a:rPr lang="en-US" altLang="ja-JP" sz="3600" dirty="0" smtClean="0"/>
              <a:t>2014</a:t>
            </a:r>
            <a:r>
              <a:rPr lang="ja-JP" altLang="en-US" sz="3600" dirty="0" smtClean="0"/>
              <a:t>年輸出通関実績概要</a:t>
            </a:r>
            <a:r>
              <a:rPr lang="en-US" altLang="ja-JP" dirty="0" smtClean="0"/>
              <a:t/>
            </a:r>
            <a:br>
              <a:rPr lang="en-US" altLang="ja-JP" dirty="0" smtClean="0"/>
            </a:br>
            <a:r>
              <a:rPr lang="en-US" altLang="ja-JP" sz="1600" dirty="0" smtClean="0">
                <a:solidFill>
                  <a:srgbClr val="FF0000"/>
                </a:solidFill>
                <a:effectLst>
                  <a:reflection blurRad="6350" endA="300" endPos="0" dir="5400000" sy="-100000" algn="bl" rotWithShape="0"/>
                </a:effectLst>
              </a:rPr>
              <a:t>(</a:t>
            </a:r>
            <a:r>
              <a:rPr lang="ja-JP" altLang="en-US" sz="1600" dirty="0">
                <a:solidFill>
                  <a:srgbClr val="FF0000"/>
                </a:solidFill>
                <a:effectLst>
                  <a:reflection blurRad="6350" endA="300" endPos="0" dir="5400000" sy="-100000" algn="bl" rotWithShape="0"/>
                </a:effectLst>
              </a:rPr>
              <a:t>申告金額</a:t>
            </a:r>
            <a:r>
              <a:rPr lang="en-US" altLang="ja-JP" sz="1600" dirty="0" smtClean="0">
                <a:solidFill>
                  <a:srgbClr val="FF0000"/>
                </a:solidFill>
                <a:effectLst>
                  <a:reflection blurRad="6350" endA="300" endPos="0" dir="5400000" sy="-100000" algn="bl" rotWithShape="0"/>
                </a:effectLst>
              </a:rPr>
              <a:t>20</a:t>
            </a:r>
            <a:r>
              <a:rPr lang="ja-JP" altLang="en-US" sz="1600" dirty="0" smtClean="0">
                <a:solidFill>
                  <a:srgbClr val="FF0000"/>
                </a:solidFill>
                <a:effectLst>
                  <a:reflection blurRad="6350" endA="300" endPos="0" dir="5400000" sy="-100000" algn="bl" rotWithShape="0"/>
                </a:effectLst>
              </a:rPr>
              <a:t>万円以下は通関実績には非計上）</a:t>
            </a:r>
            <a:endParaRPr kumimoji="1" lang="ja-JP" altLang="en-US" sz="1600" dirty="0">
              <a:solidFill>
                <a:srgbClr val="FF0000"/>
              </a:solidFill>
              <a:effectLst>
                <a:reflection blurRad="6350" endA="300" endPos="0" dir="5400000" sy="-100000" algn="bl" rotWithShape="0"/>
              </a:effectLst>
            </a:endParaRPr>
          </a:p>
        </p:txBody>
      </p:sp>
      <p:sp>
        <p:nvSpPr>
          <p:cNvPr id="3" name="日付プレースホルダー 2"/>
          <p:cNvSpPr>
            <a:spLocks noGrp="1"/>
          </p:cNvSpPr>
          <p:nvPr>
            <p:ph type="dt" sz="half" idx="10"/>
          </p:nvPr>
        </p:nvSpPr>
        <p:spPr/>
        <p:txBody>
          <a:bodyPr/>
          <a:lstStyle/>
          <a:p>
            <a:fld id="{64855C3A-3F0B-1E43-B0BB-2168818EC052}" type="datetime1">
              <a:rPr lang="ja-JP" altLang="en-US" smtClean="0"/>
              <a:t>2015/5/13</a:t>
            </a:fld>
            <a:endParaRPr lang="en-US" dirty="0"/>
          </a:p>
        </p:txBody>
      </p:sp>
      <p:sp>
        <p:nvSpPr>
          <p:cNvPr id="6" name="スライド番号プレースホルダー 5"/>
          <p:cNvSpPr>
            <a:spLocks noGrp="1"/>
          </p:cNvSpPr>
          <p:nvPr>
            <p:ph type="sldNum" sz="quarter" idx="12"/>
          </p:nvPr>
        </p:nvSpPr>
        <p:spPr/>
        <p:txBody>
          <a:bodyPr/>
          <a:lstStyle/>
          <a:p>
            <a:fld id="{D7E63A33-8271-4DD0-9C48-789913D7C115}" type="slidenum">
              <a:rPr lang="en-US" smtClean="0"/>
              <a:pPr/>
              <a:t>3</a:t>
            </a:fld>
            <a:endParaRPr lang="en-US" dirty="0"/>
          </a:p>
        </p:txBody>
      </p:sp>
      <p:sp>
        <p:nvSpPr>
          <p:cNvPr id="4" name="フッター プレースホルダー 3"/>
          <p:cNvSpPr>
            <a:spLocks noGrp="1"/>
          </p:cNvSpPr>
          <p:nvPr>
            <p:ph type="ftr" sz="quarter" idx="11"/>
          </p:nvPr>
        </p:nvSpPr>
        <p:spPr/>
        <p:txBody>
          <a:bodyPr/>
          <a:lstStyle/>
          <a:p>
            <a:r>
              <a:rPr lang="en-US" dirty="0" smtClean="0"/>
              <a:t>Prepared by Yoshi. Warashina/ Fujiyama Trading Ltd.* JUMVEA</a:t>
            </a:r>
            <a:endParaRPr lang="en-US" dirty="0"/>
          </a:p>
        </p:txBody>
      </p:sp>
    </p:spTree>
    <p:extLst>
      <p:ext uri="{BB962C8B-B14F-4D97-AF65-F5344CB8AC3E}">
        <p14:creationId xmlns:p14="http://schemas.microsoft.com/office/powerpoint/2010/main" val="3375691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030" y="314055"/>
            <a:ext cx="2409842" cy="1256219"/>
          </a:xfrm>
        </p:spPr>
        <p:txBody>
          <a:bodyPr/>
          <a:lstStyle/>
          <a:p>
            <a:pPr marL="0" indent="0" algn="l">
              <a:buNone/>
            </a:pPr>
            <a:r>
              <a:rPr kumimoji="1" lang="ja-JP" altLang="en-US" sz="2800" dirty="0" smtClean="0"/>
              <a:t>主要輸出国</a:t>
            </a:r>
            <a:r>
              <a:rPr kumimoji="1" lang="en-US" altLang="ja-JP" sz="2800" dirty="0" smtClean="0"/>
              <a:t/>
            </a:r>
            <a:br>
              <a:rPr kumimoji="1" lang="en-US" altLang="ja-JP" sz="2800" dirty="0" smtClean="0"/>
            </a:br>
            <a:r>
              <a:rPr kumimoji="1" lang="ja-JP" altLang="en-US" sz="2800" dirty="0" smtClean="0"/>
              <a:t>の推移</a:t>
            </a:r>
            <a:r>
              <a:rPr kumimoji="1" lang="en-US" altLang="ja-JP" sz="2800" dirty="0" smtClean="0"/>
              <a:t/>
            </a:r>
            <a:br>
              <a:rPr kumimoji="1" lang="en-US" altLang="ja-JP" sz="2800" dirty="0" smtClean="0"/>
            </a:br>
            <a:r>
              <a:rPr lang="ja-JP" altLang="en-US" sz="1400" dirty="0" smtClean="0"/>
              <a:t>(通関統計ベース）</a:t>
            </a:r>
            <a:endParaRPr kumimoji="1" lang="ja-JP" altLang="en-US" sz="1400" dirty="0"/>
          </a:p>
        </p:txBody>
      </p:sp>
      <p:sp>
        <p:nvSpPr>
          <p:cNvPr id="7" name="テキスト ボックス 6"/>
          <p:cNvSpPr txBox="1"/>
          <p:nvPr/>
        </p:nvSpPr>
        <p:spPr>
          <a:xfrm>
            <a:off x="650338" y="4656491"/>
            <a:ext cx="8493662" cy="2308324"/>
          </a:xfrm>
          <a:prstGeom prst="rect">
            <a:avLst/>
          </a:prstGeom>
          <a:noFill/>
        </p:spPr>
        <p:txBody>
          <a:bodyPr wrap="square" rtlCol="0">
            <a:spAutoFit/>
          </a:bodyPr>
          <a:lstStyle/>
          <a:p>
            <a:r>
              <a:rPr kumimoji="1" lang="en-US" altLang="ja-JP" sz="1600" dirty="0"/>
              <a:t>●</a:t>
            </a:r>
            <a:r>
              <a:rPr kumimoji="1" lang="ja-JP" altLang="en-US" sz="1600" dirty="0"/>
              <a:t>　</a:t>
            </a:r>
            <a:r>
              <a:rPr kumimoji="1" lang="en-US" altLang="ja-JP" sz="1600" dirty="0" smtClean="0"/>
              <a:t>2009</a:t>
            </a:r>
            <a:r>
              <a:rPr kumimoji="1" lang="ja-JP" altLang="en-US" sz="1600" dirty="0" smtClean="0"/>
              <a:t>年はリーマンショックやロシア輸入規制により半減</a:t>
            </a:r>
            <a:endParaRPr kumimoji="1" lang="en-US" altLang="ja-JP" sz="1600" dirty="0" smtClean="0"/>
          </a:p>
          <a:p>
            <a:r>
              <a:rPr kumimoji="1" lang="en-US" altLang="ja-JP" sz="1600" dirty="0" smtClean="0"/>
              <a:t>●</a:t>
            </a:r>
            <a:r>
              <a:rPr kumimoji="1" lang="ja-JP" altLang="en-US" sz="1600" dirty="0"/>
              <a:t>　</a:t>
            </a:r>
            <a:r>
              <a:rPr kumimoji="1" lang="en-US" altLang="ja-JP" sz="1600" dirty="0"/>
              <a:t>2012</a:t>
            </a:r>
            <a:r>
              <a:rPr kumimoji="1" lang="ja-JP" altLang="en-US" sz="1600" dirty="0"/>
              <a:t>年はミャンマーの輸入緩和により４年ぶりに</a:t>
            </a:r>
            <a:r>
              <a:rPr kumimoji="1" lang="en-US" altLang="ja-JP" sz="1600" dirty="0"/>
              <a:t>100</a:t>
            </a:r>
            <a:r>
              <a:rPr kumimoji="1" lang="ja-JP" altLang="en-US" sz="1600" dirty="0"/>
              <a:t>万台回復</a:t>
            </a:r>
            <a:r>
              <a:rPr kumimoji="1" lang="ja-JP" altLang="en-US" sz="1600" dirty="0" smtClean="0"/>
              <a:t>。</a:t>
            </a:r>
            <a:endParaRPr kumimoji="1" lang="en-US" altLang="ja-JP" sz="1600" dirty="0" smtClean="0"/>
          </a:p>
          <a:p>
            <a:r>
              <a:rPr kumimoji="1" lang="en-US" altLang="ja-JP" sz="1600" dirty="0"/>
              <a:t>●</a:t>
            </a:r>
            <a:r>
              <a:rPr kumimoji="1" lang="ja-JP" altLang="en-US" sz="1600" dirty="0"/>
              <a:t>　</a:t>
            </a:r>
            <a:r>
              <a:rPr kumimoji="1" lang="ja-JP" altLang="en-US" sz="1600" dirty="0" smtClean="0"/>
              <a:t>しかしながら、</a:t>
            </a:r>
            <a:r>
              <a:rPr kumimoji="1" lang="en-US" altLang="ja-JP" sz="1600" dirty="0" smtClean="0"/>
              <a:t>UAE</a:t>
            </a:r>
            <a:r>
              <a:rPr kumimoji="1" lang="ja-JP" altLang="en-US" sz="1600" dirty="0" smtClean="0"/>
              <a:t>・</a:t>
            </a:r>
            <a:r>
              <a:rPr kumimoji="1" lang="en-US" altLang="ja-JP" sz="1600" dirty="0" smtClean="0"/>
              <a:t>NZ</a:t>
            </a:r>
            <a:r>
              <a:rPr kumimoji="1" lang="ja-JP" altLang="en-US" sz="1600" dirty="0" smtClean="0"/>
              <a:t>は継続的に安定数量をキープしてきた。</a:t>
            </a:r>
            <a:endParaRPr kumimoji="1" lang="en-US" altLang="ja-JP" sz="1600" dirty="0" smtClean="0"/>
          </a:p>
          <a:p>
            <a:r>
              <a:rPr kumimoji="1" lang="en-US" altLang="ja-JP" sz="1600" dirty="0" smtClean="0"/>
              <a:t>●</a:t>
            </a:r>
            <a:r>
              <a:rPr kumimoji="1" lang="ja-JP" altLang="en-US" sz="1600" dirty="0"/>
              <a:t>　</a:t>
            </a:r>
            <a:r>
              <a:rPr kumimoji="1" lang="ja-JP" altLang="en-US" sz="1600" dirty="0" smtClean="0"/>
              <a:t>アフリカ諸国はリーマン後に伸びを示す。（ロシア後退が要因か）</a:t>
            </a:r>
            <a:endParaRPr kumimoji="1" lang="en-US" altLang="ja-JP" sz="1600" dirty="0" smtClean="0"/>
          </a:p>
          <a:p>
            <a:r>
              <a:rPr kumimoji="1" lang="en-US" altLang="ja-JP" sz="1600" dirty="0" smtClean="0"/>
              <a:t>●</a:t>
            </a:r>
            <a:r>
              <a:rPr kumimoji="1" lang="ja-JP" altLang="en-US" sz="1600" dirty="0" smtClean="0"/>
              <a:t>　</a:t>
            </a:r>
            <a:r>
              <a:rPr kumimoji="1" lang="en-US" altLang="ja-JP" sz="1600" dirty="0" smtClean="0"/>
              <a:t>2014</a:t>
            </a:r>
            <a:r>
              <a:rPr kumimoji="1" lang="ja-JP" altLang="en-US" sz="1600" dirty="0" smtClean="0"/>
              <a:t>年はミャンマー、</a:t>
            </a:r>
            <a:r>
              <a:rPr kumimoji="1" lang="en-US" altLang="ja-JP" sz="1600" dirty="0" smtClean="0"/>
              <a:t>NZ</a:t>
            </a:r>
            <a:r>
              <a:rPr kumimoji="1" lang="ja-JP" altLang="en-US" sz="1600" dirty="0" smtClean="0"/>
              <a:t>、キリギス、スリランカが大きく増加。</a:t>
            </a:r>
            <a:endParaRPr kumimoji="1" lang="en-US" altLang="ja-JP" sz="1600" dirty="0" smtClean="0"/>
          </a:p>
          <a:p>
            <a:r>
              <a:rPr kumimoji="1" lang="en-US" altLang="ja-JP" sz="1600" dirty="0"/>
              <a:t>●</a:t>
            </a:r>
            <a:r>
              <a:rPr kumimoji="1" lang="ja-JP" altLang="en-US" sz="1600" dirty="0"/>
              <a:t>　</a:t>
            </a:r>
            <a:r>
              <a:rPr kumimoji="1" lang="ja-JP" altLang="ja-JP" sz="1600" dirty="0" smtClean="0"/>
              <a:t>2</a:t>
            </a:r>
            <a:r>
              <a:rPr kumimoji="1" lang="en-US" altLang="ja-JP" sz="1600" dirty="0" smtClean="0"/>
              <a:t>015</a:t>
            </a:r>
            <a:r>
              <a:rPr kumimoji="1" lang="ja-JP" altLang="en-US" sz="1600" dirty="0" smtClean="0"/>
              <a:t>年はピークの</a:t>
            </a:r>
            <a:r>
              <a:rPr kumimoji="1" lang="en-US" altLang="ja-JP" sz="1600" dirty="0" smtClean="0"/>
              <a:t>2008</a:t>
            </a:r>
            <a:r>
              <a:rPr kumimoji="1" lang="ja-JP" altLang="en-US" sz="1600" dirty="0" smtClean="0"/>
              <a:t>年に並び、さらに</a:t>
            </a:r>
            <a:r>
              <a:rPr kumimoji="1" lang="en-US" altLang="ja-JP" sz="1600" dirty="0" smtClean="0"/>
              <a:t>140</a:t>
            </a:r>
            <a:r>
              <a:rPr kumimoji="1" lang="ja-JP" altLang="en-US" sz="1600" dirty="0" smtClean="0"/>
              <a:t>万台も視野へ。総数では</a:t>
            </a:r>
            <a:r>
              <a:rPr kumimoji="1" lang="en-US" altLang="ja-JP" sz="1600" dirty="0" smtClean="0"/>
              <a:t>160</a:t>
            </a:r>
            <a:r>
              <a:rPr kumimoji="1" lang="ja-JP" altLang="en-US" sz="1600" dirty="0" smtClean="0"/>
              <a:t>万台以上に</a:t>
            </a:r>
            <a:endParaRPr kumimoji="1" lang="en-US" altLang="ja-JP" sz="1600" dirty="0" smtClean="0"/>
          </a:p>
          <a:p>
            <a:endParaRPr kumimoji="1" lang="en-US" altLang="ja-JP" sz="1600" dirty="0"/>
          </a:p>
          <a:p>
            <a:endParaRPr kumimoji="1" lang="en-US" altLang="ja-JP" sz="1600" dirty="0"/>
          </a:p>
          <a:p>
            <a:endParaRPr kumimoji="1" lang="en-US" altLang="ja-JP" sz="1600" dirty="0" smtClean="0"/>
          </a:p>
        </p:txBody>
      </p:sp>
      <p:sp>
        <p:nvSpPr>
          <p:cNvPr id="3" name="日付プレースホルダー 2"/>
          <p:cNvSpPr>
            <a:spLocks noGrp="1"/>
          </p:cNvSpPr>
          <p:nvPr>
            <p:ph type="dt" sz="half" idx="10"/>
          </p:nvPr>
        </p:nvSpPr>
        <p:spPr/>
        <p:txBody>
          <a:bodyPr/>
          <a:lstStyle/>
          <a:p>
            <a:fld id="{7A8FE104-1B33-C64A-BFF3-C7CA61DD120B}" type="datetime1">
              <a:rPr lang="ja-JP" altLang="en-US" smtClean="0"/>
              <a:t>2015/5/13</a:t>
            </a:fld>
            <a:endParaRPr lang="en-US"/>
          </a:p>
        </p:txBody>
      </p:sp>
      <p:sp>
        <p:nvSpPr>
          <p:cNvPr id="4" name="スライド番号プレースホルダー 3"/>
          <p:cNvSpPr>
            <a:spLocks noGrp="1"/>
          </p:cNvSpPr>
          <p:nvPr>
            <p:ph type="sldNum" sz="quarter" idx="12"/>
          </p:nvPr>
        </p:nvSpPr>
        <p:spPr/>
        <p:txBody>
          <a:bodyPr/>
          <a:lstStyle/>
          <a:p>
            <a:fld id="{D7E63A33-8271-4DD0-9C48-789913D7C115}" type="slidenum">
              <a:rPr lang="en-US" smtClean="0"/>
              <a:pPr/>
              <a:t>4</a:t>
            </a:fld>
            <a:endParaRPr lang="en-US"/>
          </a:p>
        </p:txBody>
      </p:sp>
      <p:pic>
        <p:nvPicPr>
          <p:cNvPr id="9" name="図 8"/>
          <p:cNvPicPr>
            <a:picLocks noChangeAspect="1"/>
          </p:cNvPicPr>
          <p:nvPr/>
        </p:nvPicPr>
        <p:blipFill>
          <a:blip r:embed="rId2"/>
          <a:stretch>
            <a:fillRect/>
          </a:stretch>
        </p:blipFill>
        <p:spPr>
          <a:xfrm>
            <a:off x="2580872" y="228599"/>
            <a:ext cx="5599701" cy="4427892"/>
          </a:xfrm>
          <a:prstGeom prst="rect">
            <a:avLst/>
          </a:prstGeom>
        </p:spPr>
      </p:pic>
      <p:sp>
        <p:nvSpPr>
          <p:cNvPr id="5" name="フッター プレースホルダー 4"/>
          <p:cNvSpPr>
            <a:spLocks noGrp="1"/>
          </p:cNvSpPr>
          <p:nvPr>
            <p:ph type="ftr" sz="quarter" idx="11"/>
          </p:nvPr>
        </p:nvSpPr>
        <p:spPr>
          <a:xfrm>
            <a:off x="650338" y="6354762"/>
            <a:ext cx="3352801" cy="365125"/>
          </a:xfrm>
        </p:spPr>
        <p:txBody>
          <a:bodyPr/>
          <a:lstStyle/>
          <a:p>
            <a:r>
              <a:rPr lang="en-US" dirty="0" smtClean="0"/>
              <a:t>Prepared by Yoshi. </a:t>
            </a:r>
            <a:r>
              <a:rPr lang="en-US" dirty="0" err="1" smtClean="0"/>
              <a:t>Warashina</a:t>
            </a:r>
            <a:r>
              <a:rPr lang="en-US" dirty="0" smtClean="0"/>
              <a:t>/ Fujiyama Trading Ltd.* JUMVEA</a:t>
            </a:r>
            <a:endParaRPr lang="en-US" dirty="0"/>
          </a:p>
        </p:txBody>
      </p:sp>
    </p:spTree>
    <p:extLst>
      <p:ext uri="{BB962C8B-B14F-4D97-AF65-F5344CB8AC3E}">
        <p14:creationId xmlns:p14="http://schemas.microsoft.com/office/powerpoint/2010/main" val="4195060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4DC4F3-EB95-3F48-81E6-ABE9722790C5}" type="datetime1">
              <a:rPr lang="ja-JP" altLang="en-US" smtClean="0"/>
              <a:t>2015/5/13</a:t>
            </a:fld>
            <a:endParaRPr lang="en-US"/>
          </a:p>
        </p:txBody>
      </p:sp>
      <p:sp>
        <p:nvSpPr>
          <p:cNvPr id="3" name="スライド番号プレースホルダー 2"/>
          <p:cNvSpPr>
            <a:spLocks noGrp="1"/>
          </p:cNvSpPr>
          <p:nvPr>
            <p:ph type="sldNum" sz="quarter" idx="12"/>
          </p:nvPr>
        </p:nvSpPr>
        <p:spPr/>
        <p:txBody>
          <a:bodyPr/>
          <a:lstStyle/>
          <a:p>
            <a:fld id="{D7E63A33-8271-4DD0-9C48-789913D7C115}" type="slidenum">
              <a:rPr lang="en-US" smtClean="0"/>
              <a:pPr/>
              <a:t>5</a:t>
            </a:fld>
            <a:endParaRPr lang="en-US"/>
          </a:p>
        </p:txBody>
      </p:sp>
      <p:pic>
        <p:nvPicPr>
          <p:cNvPr id="9" name="図 8" descr="スクリーンショット 2014-08-05 9.44.3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685" y="1212273"/>
            <a:ext cx="8279476" cy="4895126"/>
          </a:xfrm>
          <a:prstGeom prst="rect">
            <a:avLst/>
          </a:prstGeom>
          <a:solidFill>
            <a:srgbClr val="FFFFFF">
              <a:shade val="85000"/>
            </a:srgbClr>
          </a:solidFill>
          <a:ln w="19050" cap="sq" cmpd="sng">
            <a:solidFill>
              <a:srgbClr val="0000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2" name="タイトル 1"/>
          <p:cNvSpPr>
            <a:spLocks noGrp="1"/>
          </p:cNvSpPr>
          <p:nvPr>
            <p:ph type="title"/>
          </p:nvPr>
        </p:nvSpPr>
        <p:spPr>
          <a:xfrm>
            <a:off x="1200728" y="234131"/>
            <a:ext cx="7169728" cy="1143000"/>
          </a:xfrm>
        </p:spPr>
        <p:txBody>
          <a:bodyPr/>
          <a:lstStyle/>
          <a:p>
            <a:pPr marL="0" indent="0" algn="ctr">
              <a:buNone/>
            </a:pPr>
            <a:r>
              <a:rPr lang="ja-JP" altLang="en-US" sz="3200" dirty="0" smtClean="0">
                <a:solidFill>
                  <a:srgbClr val="0000FF"/>
                </a:solidFill>
              </a:rPr>
              <a:t>仕向地主要</a:t>
            </a:r>
            <a:r>
              <a:rPr lang="en-US" altLang="ja-JP" sz="3200" dirty="0" smtClean="0">
                <a:solidFill>
                  <a:srgbClr val="0000FF"/>
                </a:solidFill>
              </a:rPr>
              <a:t>30</a:t>
            </a:r>
            <a:r>
              <a:rPr lang="ja-JP" altLang="en-US" sz="3200" dirty="0" smtClean="0">
                <a:solidFill>
                  <a:srgbClr val="0000FF"/>
                </a:solidFill>
              </a:rPr>
              <a:t>ヶ国と地域別市場動向</a:t>
            </a:r>
            <a:endParaRPr kumimoji="1" lang="ja-JP" altLang="en-US" sz="3200" dirty="0">
              <a:solidFill>
                <a:srgbClr val="0000FF"/>
              </a:solidFill>
            </a:endParaRPr>
          </a:p>
        </p:txBody>
      </p:sp>
      <p:sp>
        <p:nvSpPr>
          <p:cNvPr id="4" name="フッター プレースホルダー 3"/>
          <p:cNvSpPr>
            <a:spLocks noGrp="1"/>
          </p:cNvSpPr>
          <p:nvPr>
            <p:ph type="ftr" sz="quarter" idx="11"/>
          </p:nvPr>
        </p:nvSpPr>
        <p:spPr/>
        <p:txBody>
          <a:bodyPr/>
          <a:lstStyle/>
          <a:p>
            <a:r>
              <a:rPr lang="en-US" smtClean="0"/>
              <a:t>Prepared by Yoshi. Warashina/ Fujiyama Trading Ltd.* JUMVEA</a:t>
            </a:r>
            <a:endParaRPr lang="en-US"/>
          </a:p>
        </p:txBody>
      </p:sp>
      <p:sp>
        <p:nvSpPr>
          <p:cNvPr id="5" name="テキスト ボックス 4"/>
          <p:cNvSpPr txBox="1"/>
          <p:nvPr/>
        </p:nvSpPr>
        <p:spPr>
          <a:xfrm>
            <a:off x="2978727" y="5287328"/>
            <a:ext cx="2089727"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200" dirty="0" smtClean="0"/>
              <a:t>今後の注目市場は</a:t>
            </a:r>
            <a:endParaRPr kumimoji="1" lang="en-US" altLang="ja-JP" sz="1200" dirty="0" smtClean="0"/>
          </a:p>
          <a:p>
            <a:pPr algn="ctr"/>
            <a:r>
              <a:rPr kumimoji="1" lang="ja-JP" altLang="en-US" sz="1200" dirty="0" smtClean="0"/>
              <a:t>豪州。なお、</a:t>
            </a:r>
            <a:r>
              <a:rPr kumimoji="1" lang="en-US" altLang="ja-JP" sz="1200" dirty="0" smtClean="0"/>
              <a:t>NZ</a:t>
            </a:r>
            <a:r>
              <a:rPr kumimoji="1" lang="ja-JP" altLang="en-US" sz="1200" dirty="0" smtClean="0"/>
              <a:t>は暫く代替需要で旺盛な購買が継続</a:t>
            </a:r>
            <a:endParaRPr kumimoji="1" lang="ja-JP" altLang="en-US" sz="1200" dirty="0"/>
          </a:p>
        </p:txBody>
      </p:sp>
      <p:sp>
        <p:nvSpPr>
          <p:cNvPr id="8" name="テキスト ボックス 7"/>
          <p:cNvSpPr txBox="1"/>
          <p:nvPr/>
        </p:nvSpPr>
        <p:spPr>
          <a:xfrm>
            <a:off x="2542310" y="2155282"/>
            <a:ext cx="126769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200" dirty="0" smtClean="0"/>
              <a:t>ロシアは今後暫く低迷期が続く</a:t>
            </a:r>
            <a:endParaRPr kumimoji="1" lang="ja-JP" altLang="en-US" sz="1200" dirty="0"/>
          </a:p>
        </p:txBody>
      </p:sp>
      <p:sp>
        <p:nvSpPr>
          <p:cNvPr id="10" name="テキスト ボックス 9"/>
          <p:cNvSpPr txBox="1"/>
          <p:nvPr/>
        </p:nvSpPr>
        <p:spPr>
          <a:xfrm>
            <a:off x="202724" y="5471282"/>
            <a:ext cx="1858818"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kumimoji="1" lang="ja-JP" altLang="en-US" sz="1200" dirty="0" smtClean="0"/>
              <a:t>アフリカ東海岸は安定した需要が継続。価格帯も低額から高額まで幅広い</a:t>
            </a:r>
            <a:endParaRPr kumimoji="1" lang="ja-JP" altLang="en-US" sz="1200" dirty="0"/>
          </a:p>
        </p:txBody>
      </p:sp>
      <p:sp>
        <p:nvSpPr>
          <p:cNvPr id="11" name="テキスト ボックス 10"/>
          <p:cNvSpPr txBox="1"/>
          <p:nvPr/>
        </p:nvSpPr>
        <p:spPr>
          <a:xfrm>
            <a:off x="6904182" y="2616947"/>
            <a:ext cx="1339273"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kumimoji="1" lang="ja-JP" altLang="en-US" sz="1200" dirty="0" smtClean="0"/>
              <a:t>キューバは動向を注視要</a:t>
            </a:r>
            <a:endParaRPr kumimoji="1" lang="ja-JP" altLang="en-US" sz="1200" dirty="0"/>
          </a:p>
        </p:txBody>
      </p:sp>
      <p:sp>
        <p:nvSpPr>
          <p:cNvPr id="13" name="テキスト ボックス 12"/>
          <p:cNvSpPr txBox="1"/>
          <p:nvPr/>
        </p:nvSpPr>
        <p:spPr>
          <a:xfrm>
            <a:off x="646545" y="3219773"/>
            <a:ext cx="167640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ja-JP" altLang="en-US" sz="1200" dirty="0" smtClean="0"/>
              <a:t>中東地域は情勢安定や制裁措置に注意</a:t>
            </a:r>
            <a:endParaRPr kumimoji="1" lang="ja-JP" altLang="en-US" sz="1200" dirty="0"/>
          </a:p>
        </p:txBody>
      </p:sp>
      <p:sp>
        <p:nvSpPr>
          <p:cNvPr id="14" name="テキスト ボックス 13"/>
          <p:cNvSpPr txBox="1"/>
          <p:nvPr/>
        </p:nvSpPr>
        <p:spPr>
          <a:xfrm>
            <a:off x="4432314" y="3450605"/>
            <a:ext cx="173988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kumimoji="1" lang="ja-JP" altLang="en-US" sz="1200" dirty="0" smtClean="0"/>
              <a:t>個別の増減はあるものの底堅いアジア市場</a:t>
            </a:r>
            <a:endParaRPr kumimoji="1" lang="ja-JP" altLang="en-US" sz="1200" dirty="0"/>
          </a:p>
        </p:txBody>
      </p:sp>
      <p:sp>
        <p:nvSpPr>
          <p:cNvPr id="15" name="テキスト ボックス 14"/>
          <p:cNvSpPr txBox="1"/>
          <p:nvPr/>
        </p:nvSpPr>
        <p:spPr>
          <a:xfrm>
            <a:off x="4738270" y="4113314"/>
            <a:ext cx="127231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kumimoji="1" lang="ja-JP" altLang="en-US" sz="1200" dirty="0" smtClean="0"/>
              <a:t>インド市場開放はあるのか？</a:t>
            </a:r>
            <a:endParaRPr kumimoji="1" lang="ja-JP" altLang="en-US" sz="1200" dirty="0"/>
          </a:p>
        </p:txBody>
      </p:sp>
      <p:cxnSp>
        <p:nvCxnSpPr>
          <p:cNvPr id="16" name="直線コネクタ 15"/>
          <p:cNvCxnSpPr/>
          <p:nvPr/>
        </p:nvCxnSpPr>
        <p:spPr>
          <a:xfrm flipH="1" flipV="1">
            <a:off x="2978727" y="3681438"/>
            <a:ext cx="1759543" cy="55574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68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8C6959-4483-B94A-B1FA-9F9B571F1360}" type="datetime1">
              <a:rPr lang="ja-JP" altLang="en-US" smtClean="0"/>
              <a:t>2015/5/13</a:t>
            </a:fld>
            <a:endParaRPr lang="en-US" dirty="0"/>
          </a:p>
        </p:txBody>
      </p:sp>
      <p:sp>
        <p:nvSpPr>
          <p:cNvPr id="3" name="スライド番号プレースホルダー 2"/>
          <p:cNvSpPr>
            <a:spLocks noGrp="1"/>
          </p:cNvSpPr>
          <p:nvPr>
            <p:ph type="sldNum" sz="quarter" idx="12"/>
          </p:nvPr>
        </p:nvSpPr>
        <p:spPr/>
        <p:txBody>
          <a:bodyPr/>
          <a:lstStyle/>
          <a:p>
            <a:fld id="{D7E63A33-8271-4DD0-9C48-789913D7C115}" type="slidenum">
              <a:rPr lang="en-US" smtClean="0"/>
              <a:pPr/>
              <a:t>6</a:t>
            </a:fld>
            <a:endParaRPr lang="en-US" dirty="0"/>
          </a:p>
        </p:txBody>
      </p:sp>
      <p:sp>
        <p:nvSpPr>
          <p:cNvPr id="4" name="タイトル 3"/>
          <p:cNvSpPr>
            <a:spLocks noGrp="1"/>
          </p:cNvSpPr>
          <p:nvPr>
            <p:ph type="title"/>
          </p:nvPr>
        </p:nvSpPr>
        <p:spPr>
          <a:xfrm>
            <a:off x="4040910" y="542636"/>
            <a:ext cx="4819412" cy="797738"/>
          </a:xfrm>
        </p:spPr>
        <p:txBody>
          <a:bodyPr/>
          <a:lstStyle/>
          <a:p>
            <a:pPr marL="0" indent="0" algn="ctr">
              <a:buNone/>
            </a:pPr>
            <a:r>
              <a:rPr lang="ja-JP" altLang="en-US" sz="3600" dirty="0" smtClean="0"/>
              <a:t>中古車輸出の業界図</a:t>
            </a:r>
            <a:endParaRPr kumimoji="1" lang="ja-JP" altLang="en-US" sz="3600" dirty="0"/>
          </a:p>
        </p:txBody>
      </p:sp>
      <p:sp>
        <p:nvSpPr>
          <p:cNvPr id="5" name="コンテンツ プレースホルダー 4"/>
          <p:cNvSpPr>
            <a:spLocks noGrp="1"/>
          </p:cNvSpPr>
          <p:nvPr>
            <p:ph sz="quarter" idx="13"/>
          </p:nvPr>
        </p:nvSpPr>
        <p:spPr>
          <a:xfrm>
            <a:off x="195786" y="5673042"/>
            <a:ext cx="3407882" cy="998315"/>
          </a:xfrm>
          <a:ln w="28575" cmpd="sng">
            <a:solidFill>
              <a:srgbClr val="FF0000"/>
            </a:solidFill>
          </a:ln>
        </p:spPr>
        <p:txBody>
          <a:bodyPr>
            <a:normAutofit/>
          </a:bodyPr>
          <a:lstStyle/>
          <a:p>
            <a:pPr marL="45720" indent="0">
              <a:buNone/>
            </a:pPr>
            <a:r>
              <a:rPr lang="en-US" altLang="ja-JP" sz="1400" dirty="0" smtClean="0">
                <a:solidFill>
                  <a:srgbClr val="FF0000"/>
                </a:solidFill>
              </a:rPr>
              <a:t>★</a:t>
            </a:r>
            <a:r>
              <a:rPr kumimoji="1" lang="ja-JP" altLang="en-US" sz="1400" dirty="0" smtClean="0">
                <a:solidFill>
                  <a:srgbClr val="FF0000"/>
                </a:solidFill>
              </a:rPr>
              <a:t>円安により輸出が拡大することで</a:t>
            </a:r>
            <a:r>
              <a:rPr lang="ja-JP" altLang="en-US" sz="1400" dirty="0" smtClean="0">
                <a:solidFill>
                  <a:srgbClr val="FF0000"/>
                </a:solidFill>
              </a:rPr>
              <a:t>取扱台数・売上</a:t>
            </a:r>
            <a:r>
              <a:rPr lang="en-US" altLang="ja-JP" sz="1400" dirty="0" smtClean="0">
                <a:solidFill>
                  <a:srgbClr val="FF0000"/>
                </a:solidFill>
              </a:rPr>
              <a:t>/</a:t>
            </a:r>
            <a:r>
              <a:rPr kumimoji="1" lang="ja-JP" altLang="en-US" sz="1400" dirty="0" smtClean="0">
                <a:solidFill>
                  <a:srgbClr val="FF0000"/>
                </a:solidFill>
              </a:rPr>
              <a:t>収益</a:t>
            </a:r>
            <a:r>
              <a:rPr lang="ja-JP" altLang="en-US" sz="1400" dirty="0" smtClean="0">
                <a:solidFill>
                  <a:srgbClr val="FF0000"/>
                </a:solidFill>
              </a:rPr>
              <a:t>増が反映する業態は輸出商社が中心だが、相場の上昇により出品者サイドにも恩恵は反映する。</a:t>
            </a:r>
            <a:endParaRPr lang="en-US" altLang="ja-JP" sz="1400" dirty="0" smtClean="0">
              <a:solidFill>
                <a:srgbClr val="FF0000"/>
              </a:solidFill>
            </a:endParaRPr>
          </a:p>
        </p:txBody>
      </p:sp>
      <p:sp>
        <p:nvSpPr>
          <p:cNvPr id="6" name="テキスト ボックス 5"/>
          <p:cNvSpPr txBox="1"/>
          <p:nvPr/>
        </p:nvSpPr>
        <p:spPr>
          <a:xfrm>
            <a:off x="2497640" y="1772675"/>
            <a:ext cx="2101298" cy="584776"/>
          </a:xfrm>
          <a:prstGeom prst="rect">
            <a:avLst/>
          </a:prstGeom>
          <a:solidFill>
            <a:schemeClr val="accent5">
              <a:lumMod val="40000"/>
              <a:lumOff val="60000"/>
            </a:schemeClr>
          </a:solidFill>
          <a:ln>
            <a:solidFill>
              <a:srgbClr val="4E67C8"/>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dirty="0" smtClean="0"/>
              <a:t>買取店</a:t>
            </a:r>
            <a:endParaRPr kumimoji="1" lang="en-US" altLang="ja-JP" sz="1600" dirty="0" smtClean="0"/>
          </a:p>
          <a:p>
            <a:pPr algn="ctr"/>
            <a:r>
              <a:rPr kumimoji="1" lang="ja-JP" altLang="en-US" sz="1600" dirty="0" smtClean="0"/>
              <a:t>ｶﾞﾘﾊﾞｰ</a:t>
            </a:r>
            <a:r>
              <a:rPr kumimoji="1" lang="en-US" altLang="ja-JP" sz="1600" dirty="0" smtClean="0"/>
              <a:t>/</a:t>
            </a:r>
            <a:r>
              <a:rPr kumimoji="1" lang="ja-JP" altLang="en-US" sz="1600" dirty="0" smtClean="0"/>
              <a:t>ｱｯﾌﾟﾙ</a:t>
            </a:r>
            <a:r>
              <a:rPr kumimoji="1" lang="en-US" altLang="ja-JP" sz="1600" dirty="0" smtClean="0"/>
              <a:t>/</a:t>
            </a:r>
            <a:r>
              <a:rPr kumimoji="1" lang="ja-JP" altLang="en-US" sz="1600" dirty="0" smtClean="0"/>
              <a:t>ﾗﾋﾞｯﾄ</a:t>
            </a:r>
            <a:endParaRPr kumimoji="1" lang="ja-JP" altLang="en-US" sz="1600" dirty="0"/>
          </a:p>
        </p:txBody>
      </p:sp>
      <p:sp>
        <p:nvSpPr>
          <p:cNvPr id="7" name="テキスト ボックス 6"/>
          <p:cNvSpPr txBox="1"/>
          <p:nvPr/>
        </p:nvSpPr>
        <p:spPr>
          <a:xfrm>
            <a:off x="2180424" y="2963763"/>
            <a:ext cx="2382581" cy="646331"/>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オークション会場</a:t>
            </a:r>
            <a:endParaRPr kumimoji="1" lang="en-US" altLang="ja-JP" dirty="0" smtClean="0"/>
          </a:p>
          <a:p>
            <a:pPr algn="ctr"/>
            <a:r>
              <a:rPr kumimoji="1" lang="ja-JP" altLang="ja-JP" dirty="0" smtClean="0"/>
              <a:t>U</a:t>
            </a:r>
            <a:r>
              <a:rPr kumimoji="1" lang="en-US" altLang="ja-JP" dirty="0" smtClean="0"/>
              <a:t>SS/CAA/TAA</a:t>
            </a:r>
            <a:r>
              <a:rPr kumimoji="1" lang="ja-JP" altLang="en-US" dirty="0" smtClean="0"/>
              <a:t>等</a:t>
            </a:r>
            <a:endParaRPr kumimoji="1" lang="ja-JP" altLang="en-US" dirty="0"/>
          </a:p>
        </p:txBody>
      </p:sp>
      <p:sp>
        <p:nvSpPr>
          <p:cNvPr id="8" name="テキスト ボックス 7"/>
          <p:cNvSpPr txBox="1"/>
          <p:nvPr/>
        </p:nvSpPr>
        <p:spPr>
          <a:xfrm>
            <a:off x="2551161" y="5585295"/>
            <a:ext cx="184666" cy="369332"/>
          </a:xfrm>
          <a:prstGeom prst="rect">
            <a:avLst/>
          </a:prstGeom>
          <a:noFill/>
        </p:spPr>
        <p:txBody>
          <a:bodyPr wrap="none" rtlCol="0">
            <a:spAutoFit/>
          </a:bodyPr>
          <a:lstStyle/>
          <a:p>
            <a:endParaRPr kumimoji="1" lang="ja-JP" altLang="en-US" dirty="0"/>
          </a:p>
        </p:txBody>
      </p:sp>
      <p:sp>
        <p:nvSpPr>
          <p:cNvPr id="9" name="テキスト ボックス 8"/>
          <p:cNvSpPr txBox="1"/>
          <p:nvPr/>
        </p:nvSpPr>
        <p:spPr>
          <a:xfrm>
            <a:off x="5803425" y="1918648"/>
            <a:ext cx="2022946" cy="646331"/>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国内中古車販売店ｹｲﾕ</a:t>
            </a:r>
            <a:r>
              <a:rPr kumimoji="1" lang="en-US" altLang="ja-JP" dirty="0" smtClean="0"/>
              <a:t>-/</a:t>
            </a:r>
            <a:r>
              <a:rPr kumimoji="1" lang="ja-JP" altLang="en-US" dirty="0" smtClean="0"/>
              <a:t>ﾊﾅﾃﾝ</a:t>
            </a:r>
            <a:endParaRPr kumimoji="1" lang="ja-JP" altLang="en-US" dirty="0"/>
          </a:p>
        </p:txBody>
      </p:sp>
      <p:sp>
        <p:nvSpPr>
          <p:cNvPr id="11" name="テキスト ボックス 10"/>
          <p:cNvSpPr txBox="1"/>
          <p:nvPr/>
        </p:nvSpPr>
        <p:spPr>
          <a:xfrm>
            <a:off x="6792421" y="3610093"/>
            <a:ext cx="2067900" cy="830997"/>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en-US" sz="1600" dirty="0" smtClean="0"/>
              <a:t>中古車</a:t>
            </a:r>
            <a:r>
              <a:rPr kumimoji="1" lang="ja-JP" altLang="en-US" sz="1600" dirty="0" smtClean="0"/>
              <a:t>在庫</a:t>
            </a:r>
            <a:endParaRPr kumimoji="1" lang="en-US" altLang="ja-JP" sz="1600" dirty="0" smtClean="0"/>
          </a:p>
          <a:p>
            <a:pPr algn="ctr"/>
            <a:r>
              <a:rPr kumimoji="1" lang="ja-JP" altLang="en-US" sz="1600" dirty="0" smtClean="0"/>
              <a:t>販売サイト</a:t>
            </a:r>
            <a:endParaRPr kumimoji="1" lang="en-US" altLang="ja-JP" sz="1600" dirty="0" smtClean="0"/>
          </a:p>
          <a:p>
            <a:pPr algn="ctr"/>
            <a:r>
              <a:rPr kumimoji="1" lang="ja-JP" altLang="en-US" sz="1600" dirty="0" smtClean="0"/>
              <a:t>ｸﾞｰﾈｯﾄ・ｶｰｾﾝｻｰ</a:t>
            </a:r>
            <a:endParaRPr kumimoji="1" lang="ja-JP" altLang="en-US" sz="1600" dirty="0"/>
          </a:p>
        </p:txBody>
      </p:sp>
      <p:sp>
        <p:nvSpPr>
          <p:cNvPr id="12" name="下矢印 11"/>
          <p:cNvSpPr/>
          <p:nvPr/>
        </p:nvSpPr>
        <p:spPr>
          <a:xfrm>
            <a:off x="3090633" y="2458591"/>
            <a:ext cx="674315" cy="4718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2180424" y="4317136"/>
            <a:ext cx="2418513" cy="1231106"/>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輸出商社</a:t>
            </a:r>
            <a:endParaRPr kumimoji="1" lang="en-US" altLang="ja-JP" dirty="0" smtClean="0"/>
          </a:p>
          <a:p>
            <a:pPr algn="ctr"/>
            <a:r>
              <a:rPr kumimoji="1" lang="en-US" altLang="ja-JP" sz="1400" dirty="0" smtClean="0"/>
              <a:t>SBT/</a:t>
            </a:r>
            <a:r>
              <a:rPr kumimoji="1" lang="en-US" altLang="ja-JP" sz="1400" dirty="0" err="1" smtClean="0"/>
              <a:t>Beforward</a:t>
            </a:r>
            <a:endParaRPr kumimoji="1" lang="en-US" altLang="ja-JP" sz="1400" dirty="0"/>
          </a:p>
          <a:p>
            <a:pPr algn="ctr"/>
            <a:r>
              <a:rPr kumimoji="1" lang="en-US" altLang="ja-JP" sz="1400" dirty="0" smtClean="0"/>
              <a:t>VT holding</a:t>
            </a:r>
          </a:p>
          <a:p>
            <a:pPr algn="ctr"/>
            <a:r>
              <a:rPr kumimoji="1" lang="ja-JP" altLang="en-US" sz="1400" dirty="0" smtClean="0"/>
              <a:t>平和オート</a:t>
            </a:r>
            <a:endParaRPr kumimoji="1" lang="en-US" altLang="ja-JP" sz="1400" dirty="0"/>
          </a:p>
          <a:p>
            <a:pPr algn="ctr"/>
            <a:r>
              <a:rPr kumimoji="1" lang="en-US" altLang="ja-JP" sz="1400" dirty="0" smtClean="0"/>
              <a:t>Apple </a:t>
            </a:r>
            <a:r>
              <a:rPr kumimoji="1" lang="en-US" altLang="ja-JP" sz="1400" dirty="0" err="1" smtClean="0"/>
              <a:t>internatioal</a:t>
            </a:r>
            <a:endParaRPr kumimoji="1" lang="ja-JP" altLang="en-US" sz="1400" dirty="0"/>
          </a:p>
        </p:txBody>
      </p:sp>
      <p:sp>
        <p:nvSpPr>
          <p:cNvPr id="15" name="下矢印 14"/>
          <p:cNvSpPr/>
          <p:nvPr/>
        </p:nvSpPr>
        <p:spPr>
          <a:xfrm>
            <a:off x="3090633" y="3735728"/>
            <a:ext cx="674315" cy="4718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下矢印 15"/>
          <p:cNvSpPr/>
          <p:nvPr/>
        </p:nvSpPr>
        <p:spPr>
          <a:xfrm rot="3589942">
            <a:off x="4789615" y="2385493"/>
            <a:ext cx="476409" cy="7152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下矢印 16"/>
          <p:cNvSpPr/>
          <p:nvPr/>
        </p:nvSpPr>
        <p:spPr>
          <a:xfrm rot="14340175">
            <a:off x="5184805" y="2756371"/>
            <a:ext cx="418060" cy="67826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下矢印 17"/>
          <p:cNvSpPr/>
          <p:nvPr/>
        </p:nvSpPr>
        <p:spPr>
          <a:xfrm>
            <a:off x="7152056" y="2704893"/>
            <a:ext cx="674315" cy="7444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7470667" y="2656818"/>
            <a:ext cx="1463545" cy="492443"/>
          </a:xfrm>
          <a:prstGeom prst="rect">
            <a:avLst/>
          </a:prstGeom>
          <a:noFill/>
        </p:spPr>
        <p:txBody>
          <a:bodyPr wrap="square" rtlCol="0">
            <a:spAutoFit/>
          </a:bodyPr>
          <a:lstStyle/>
          <a:p>
            <a:pPr algn="ctr"/>
            <a:r>
              <a:rPr kumimoji="1" lang="ja-JP" altLang="en-US" sz="1200" dirty="0" smtClean="0"/>
              <a:t>小売用在庫掲載</a:t>
            </a:r>
            <a:endParaRPr kumimoji="1" lang="en-US" altLang="ja-JP" sz="1200" dirty="0" smtClean="0"/>
          </a:p>
          <a:p>
            <a:pPr algn="ctr"/>
            <a:endParaRPr kumimoji="1" lang="ja-JP" altLang="en-US" sz="1400" dirty="0"/>
          </a:p>
        </p:txBody>
      </p:sp>
      <p:sp>
        <p:nvSpPr>
          <p:cNvPr id="20" name="テキスト ボックス 19"/>
          <p:cNvSpPr txBox="1"/>
          <p:nvPr/>
        </p:nvSpPr>
        <p:spPr>
          <a:xfrm>
            <a:off x="5758470" y="5169796"/>
            <a:ext cx="2067901" cy="830997"/>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dirty="0" smtClean="0"/>
              <a:t>ｵｰｸｼｮﾝ検索サイト</a:t>
            </a:r>
            <a:endParaRPr kumimoji="1" lang="en-US" altLang="ja-JP" sz="1600" dirty="0" smtClean="0"/>
          </a:p>
          <a:p>
            <a:pPr algn="ctr"/>
            <a:r>
              <a:rPr kumimoji="1" lang="ja-JP" altLang="en-US" sz="1600" dirty="0" smtClean="0"/>
              <a:t>業販サイト</a:t>
            </a:r>
            <a:endParaRPr kumimoji="1" lang="en-US" altLang="ja-JP" sz="1600" dirty="0" smtClean="0"/>
          </a:p>
          <a:p>
            <a:pPr algn="ctr"/>
            <a:r>
              <a:rPr kumimoji="1" lang="ja-JP" altLang="en-US" sz="1600" dirty="0" smtClean="0"/>
              <a:t>ｱｲｵｰｸ・ｵｰﾄｻｰﾊﾞｰ</a:t>
            </a:r>
            <a:endParaRPr kumimoji="1" lang="ja-JP" altLang="en-US" sz="1600" dirty="0"/>
          </a:p>
        </p:txBody>
      </p:sp>
      <p:sp>
        <p:nvSpPr>
          <p:cNvPr id="23" name="テキスト ボックス 22"/>
          <p:cNvSpPr txBox="1"/>
          <p:nvPr/>
        </p:nvSpPr>
        <p:spPr>
          <a:xfrm>
            <a:off x="1867985" y="2411090"/>
            <a:ext cx="1735683" cy="307777"/>
          </a:xfrm>
          <a:prstGeom prst="rect">
            <a:avLst/>
          </a:prstGeom>
          <a:noFill/>
        </p:spPr>
        <p:txBody>
          <a:bodyPr wrap="square" rtlCol="0">
            <a:spAutoFit/>
          </a:bodyPr>
          <a:lstStyle/>
          <a:p>
            <a:pPr algn="ctr"/>
            <a:r>
              <a:rPr kumimoji="1" lang="ja-JP" altLang="en-US" sz="1400" dirty="0" smtClean="0"/>
              <a:t>出品</a:t>
            </a:r>
            <a:endParaRPr kumimoji="1" lang="ja-JP" altLang="en-US" sz="1400" dirty="0"/>
          </a:p>
        </p:txBody>
      </p:sp>
      <p:sp>
        <p:nvSpPr>
          <p:cNvPr id="24" name="テキスト ボックス 23"/>
          <p:cNvSpPr txBox="1"/>
          <p:nvPr/>
        </p:nvSpPr>
        <p:spPr>
          <a:xfrm>
            <a:off x="3540274" y="4029099"/>
            <a:ext cx="1735683" cy="307777"/>
          </a:xfrm>
          <a:prstGeom prst="rect">
            <a:avLst/>
          </a:prstGeom>
          <a:noFill/>
        </p:spPr>
        <p:txBody>
          <a:bodyPr wrap="square" rtlCol="0">
            <a:spAutoFit/>
          </a:bodyPr>
          <a:lstStyle/>
          <a:p>
            <a:pPr algn="ctr"/>
            <a:r>
              <a:rPr kumimoji="1" lang="ja-JP" altLang="en-US" sz="1400" dirty="0" smtClean="0"/>
              <a:t>落札・輸出</a:t>
            </a:r>
            <a:endParaRPr kumimoji="1" lang="ja-JP" altLang="en-US" sz="1400" dirty="0"/>
          </a:p>
        </p:txBody>
      </p:sp>
      <p:sp>
        <p:nvSpPr>
          <p:cNvPr id="25" name="下矢印 24"/>
          <p:cNvSpPr/>
          <p:nvPr/>
        </p:nvSpPr>
        <p:spPr>
          <a:xfrm rot="6706103">
            <a:off x="5008202" y="4565755"/>
            <a:ext cx="424062" cy="7320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 name="下矢印 25"/>
          <p:cNvSpPr/>
          <p:nvPr/>
        </p:nvSpPr>
        <p:spPr>
          <a:xfrm rot="17550027">
            <a:off x="4971381" y="5019471"/>
            <a:ext cx="418207" cy="8301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下矢印 27"/>
          <p:cNvSpPr/>
          <p:nvPr/>
        </p:nvSpPr>
        <p:spPr>
          <a:xfrm>
            <a:off x="6014025" y="2656818"/>
            <a:ext cx="674315" cy="19423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テキスト ボックス 28"/>
          <p:cNvSpPr txBox="1"/>
          <p:nvPr/>
        </p:nvSpPr>
        <p:spPr>
          <a:xfrm>
            <a:off x="5121459" y="3444324"/>
            <a:ext cx="1119550" cy="738664"/>
          </a:xfrm>
          <a:prstGeom prst="rect">
            <a:avLst/>
          </a:prstGeom>
          <a:noFill/>
        </p:spPr>
        <p:txBody>
          <a:bodyPr wrap="square" rtlCol="0">
            <a:spAutoFit/>
          </a:bodyPr>
          <a:lstStyle/>
          <a:p>
            <a:pPr algn="ctr"/>
            <a:r>
              <a:rPr kumimoji="1" lang="ja-JP" altLang="en-US" sz="1400" dirty="0" smtClean="0"/>
              <a:t>業販用在庫掲載</a:t>
            </a:r>
            <a:endParaRPr kumimoji="1" lang="en-US" altLang="ja-JP" sz="1400" dirty="0" smtClean="0"/>
          </a:p>
          <a:p>
            <a:pPr algn="ctr"/>
            <a:endParaRPr kumimoji="1" lang="ja-JP" altLang="en-US" sz="1400" dirty="0"/>
          </a:p>
        </p:txBody>
      </p:sp>
      <p:sp>
        <p:nvSpPr>
          <p:cNvPr id="30" name="テキスト ボックス 29"/>
          <p:cNvSpPr txBox="1"/>
          <p:nvPr/>
        </p:nvSpPr>
        <p:spPr>
          <a:xfrm>
            <a:off x="4458828" y="1993232"/>
            <a:ext cx="1735683" cy="307777"/>
          </a:xfrm>
          <a:prstGeom prst="rect">
            <a:avLst/>
          </a:prstGeom>
          <a:noFill/>
        </p:spPr>
        <p:txBody>
          <a:bodyPr wrap="square" rtlCol="0">
            <a:spAutoFit/>
          </a:bodyPr>
          <a:lstStyle/>
          <a:p>
            <a:pPr algn="ctr"/>
            <a:r>
              <a:rPr kumimoji="1" lang="ja-JP" altLang="en-US" sz="1400" dirty="0" smtClean="0"/>
              <a:t>出品・落札</a:t>
            </a:r>
            <a:endParaRPr kumimoji="1" lang="ja-JP" altLang="en-US" sz="1400" dirty="0"/>
          </a:p>
        </p:txBody>
      </p:sp>
      <p:sp>
        <p:nvSpPr>
          <p:cNvPr id="31" name="テキスト ボックス 30"/>
          <p:cNvSpPr txBox="1"/>
          <p:nvPr/>
        </p:nvSpPr>
        <p:spPr>
          <a:xfrm>
            <a:off x="4127642" y="5771646"/>
            <a:ext cx="1735683" cy="307777"/>
          </a:xfrm>
          <a:prstGeom prst="rect">
            <a:avLst/>
          </a:prstGeom>
          <a:noFill/>
        </p:spPr>
        <p:txBody>
          <a:bodyPr wrap="square" rtlCol="0">
            <a:spAutoFit/>
          </a:bodyPr>
          <a:lstStyle/>
          <a:p>
            <a:pPr algn="ctr"/>
            <a:r>
              <a:rPr kumimoji="1" lang="ja-JP" altLang="en-US" sz="1400" dirty="0" smtClean="0"/>
              <a:t>出品・落札</a:t>
            </a:r>
            <a:endParaRPr kumimoji="1" lang="ja-JP" altLang="en-US" sz="1400" dirty="0"/>
          </a:p>
        </p:txBody>
      </p:sp>
      <p:sp>
        <p:nvSpPr>
          <p:cNvPr id="33" name="テキスト ボックス 32"/>
          <p:cNvSpPr txBox="1"/>
          <p:nvPr/>
        </p:nvSpPr>
        <p:spPr>
          <a:xfrm>
            <a:off x="188468" y="1750560"/>
            <a:ext cx="1909064" cy="584776"/>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dirty="0" smtClean="0"/>
              <a:t>ﾚﾝﾀｶｰ・ﾘｰｽ会社</a:t>
            </a:r>
            <a:endParaRPr kumimoji="1" lang="en-US" altLang="ja-JP" sz="1600" dirty="0" smtClean="0"/>
          </a:p>
          <a:p>
            <a:pPr algn="ctr"/>
            <a:r>
              <a:rPr kumimoji="1" lang="en-US" altLang="ja-JP" sz="1600" dirty="0" err="1" smtClean="0"/>
              <a:t>Orix</a:t>
            </a:r>
            <a:r>
              <a:rPr kumimoji="1" lang="en-US" altLang="ja-JP" sz="1600" dirty="0" smtClean="0"/>
              <a:t>/</a:t>
            </a:r>
            <a:r>
              <a:rPr kumimoji="1" lang="ja-JP" altLang="en-US" sz="1600" dirty="0" smtClean="0"/>
              <a:t>ﾚﾝﾀｶｰ各社</a:t>
            </a:r>
            <a:endParaRPr kumimoji="1" lang="ja-JP" altLang="en-US" sz="1600" dirty="0"/>
          </a:p>
        </p:txBody>
      </p:sp>
      <p:sp>
        <p:nvSpPr>
          <p:cNvPr id="34" name="下矢印 33"/>
          <p:cNvSpPr/>
          <p:nvPr/>
        </p:nvSpPr>
        <p:spPr>
          <a:xfrm rot="17969451">
            <a:off x="1398132" y="2341869"/>
            <a:ext cx="418207" cy="8301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5638799" y="3318782"/>
            <a:ext cx="3048001" cy="2996984"/>
          </a:xfrm>
          <a:prstGeom prst="ellipse">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456703" y="4533423"/>
            <a:ext cx="3770302" cy="861774"/>
          </a:xfrm>
          <a:prstGeom prst="rect">
            <a:avLst/>
          </a:prstGeom>
          <a:noFill/>
        </p:spPr>
        <p:txBody>
          <a:bodyPr wrap="square" rtlCol="0">
            <a:spAutoFit/>
          </a:bodyPr>
          <a:lstStyle/>
          <a:p>
            <a:pPr algn="ctr"/>
            <a:r>
              <a:rPr kumimoji="1" lang="en-US" altLang="ja-JP" sz="1200" dirty="0" smtClean="0">
                <a:solidFill>
                  <a:srgbClr val="FF0000"/>
                </a:solidFill>
              </a:rPr>
              <a:t>Web </a:t>
            </a:r>
            <a:r>
              <a:rPr kumimoji="1" lang="en-US" altLang="en-US" sz="1200" dirty="0" smtClean="0">
                <a:solidFill>
                  <a:srgbClr val="FF0000"/>
                </a:solidFill>
              </a:rPr>
              <a:t>/ IT </a:t>
            </a:r>
            <a:r>
              <a:rPr kumimoji="1" lang="ja-JP" altLang="en-US" sz="1200" dirty="0" smtClean="0">
                <a:solidFill>
                  <a:srgbClr val="FF0000"/>
                </a:solidFill>
              </a:rPr>
              <a:t>系中古車ビジネスモデル</a:t>
            </a:r>
            <a:endParaRPr kumimoji="1" lang="en-US" altLang="ja-JP" sz="1200" dirty="0" smtClean="0">
              <a:solidFill>
                <a:srgbClr val="FF0000"/>
              </a:solidFill>
            </a:endParaRPr>
          </a:p>
          <a:p>
            <a:pPr algn="ctr"/>
            <a:r>
              <a:rPr kumimoji="1" lang="ja-JP" altLang="en-US" sz="1200" dirty="0" smtClean="0">
                <a:solidFill>
                  <a:srgbClr val="FF0000"/>
                </a:solidFill>
              </a:rPr>
              <a:t>在庫共有化</a:t>
            </a:r>
            <a:r>
              <a:rPr kumimoji="1" lang="en-US" altLang="ja-JP" sz="1200" dirty="0" smtClean="0">
                <a:solidFill>
                  <a:srgbClr val="FF0000"/>
                </a:solidFill>
              </a:rPr>
              <a:t>/</a:t>
            </a:r>
            <a:r>
              <a:rPr kumimoji="1" lang="ja-JP" altLang="en-US" sz="1200" dirty="0" smtClean="0">
                <a:solidFill>
                  <a:srgbClr val="FF0000"/>
                </a:solidFill>
              </a:rPr>
              <a:t>一括検索システム等</a:t>
            </a:r>
            <a:endParaRPr kumimoji="1" lang="en-US" altLang="ja-JP" sz="1200" dirty="0" smtClean="0">
              <a:solidFill>
                <a:srgbClr val="FF0000"/>
              </a:solidFill>
            </a:endParaRPr>
          </a:p>
          <a:p>
            <a:pPr algn="ctr"/>
            <a:r>
              <a:rPr kumimoji="1" lang="ja-JP" altLang="en-US" sz="1200" dirty="0" smtClean="0">
                <a:solidFill>
                  <a:srgbClr val="FF0000"/>
                </a:solidFill>
              </a:rPr>
              <a:t>多言語や海外からの検索を実現。</a:t>
            </a:r>
            <a:endParaRPr kumimoji="1" lang="ja-JP" altLang="en-US" sz="1200" dirty="0">
              <a:solidFill>
                <a:srgbClr val="FF0000"/>
              </a:solidFill>
            </a:endParaRPr>
          </a:p>
          <a:p>
            <a:pPr algn="ctr"/>
            <a:endParaRPr kumimoji="1" lang="en-US" altLang="ja-JP" sz="1200" dirty="0" smtClean="0">
              <a:solidFill>
                <a:srgbClr val="FF0000"/>
              </a:solidFill>
            </a:endParaRPr>
          </a:p>
        </p:txBody>
      </p:sp>
      <p:sp>
        <p:nvSpPr>
          <p:cNvPr id="32" name="テキスト ボックス 31"/>
          <p:cNvSpPr txBox="1"/>
          <p:nvPr/>
        </p:nvSpPr>
        <p:spPr>
          <a:xfrm>
            <a:off x="2528316" y="777535"/>
            <a:ext cx="1599326" cy="523220"/>
          </a:xfrm>
          <a:prstGeom prst="rect">
            <a:avLst/>
          </a:prstGeom>
          <a:solidFill>
            <a:schemeClr val="accent5">
              <a:lumMod val="40000"/>
              <a:lumOff val="60000"/>
            </a:schemeClr>
          </a:solidFill>
          <a:ln>
            <a:solidFill>
              <a:srgbClr val="4E67C8"/>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個人あるいは</a:t>
            </a:r>
            <a:endParaRPr kumimoji="1" lang="en-US" altLang="ja-JP" sz="1400" dirty="0" smtClean="0"/>
          </a:p>
          <a:p>
            <a:pPr algn="ctr"/>
            <a:r>
              <a:rPr kumimoji="1" lang="ja-JP" altLang="en-US" sz="1400" dirty="0" smtClean="0"/>
              <a:t>新車ディーラー</a:t>
            </a:r>
            <a:endParaRPr kumimoji="1" lang="ja-JP" altLang="en-US" sz="1400" dirty="0"/>
          </a:p>
        </p:txBody>
      </p:sp>
      <p:sp>
        <p:nvSpPr>
          <p:cNvPr id="36" name="下矢印 35"/>
          <p:cNvSpPr/>
          <p:nvPr/>
        </p:nvSpPr>
        <p:spPr>
          <a:xfrm>
            <a:off x="3090634" y="1365908"/>
            <a:ext cx="354806" cy="3846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7" name="下矢印 36"/>
          <p:cNvSpPr/>
          <p:nvPr/>
        </p:nvSpPr>
        <p:spPr>
          <a:xfrm>
            <a:off x="2071471" y="1274435"/>
            <a:ext cx="453629" cy="16893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テキスト ボックス 37"/>
          <p:cNvSpPr txBox="1"/>
          <p:nvPr/>
        </p:nvSpPr>
        <p:spPr>
          <a:xfrm>
            <a:off x="1281610" y="794411"/>
            <a:ext cx="1137476" cy="523220"/>
          </a:xfrm>
          <a:prstGeom prst="rect">
            <a:avLst/>
          </a:prstGeom>
          <a:solidFill>
            <a:schemeClr val="accent5">
              <a:lumMod val="40000"/>
              <a:lumOff val="60000"/>
            </a:schemeClr>
          </a:solidFill>
          <a:ln>
            <a:solidFill>
              <a:srgbClr val="4E67C8"/>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新車</a:t>
            </a:r>
            <a:endParaRPr kumimoji="1" lang="en-US" altLang="ja-JP" sz="1400" dirty="0" smtClean="0"/>
          </a:p>
          <a:p>
            <a:pPr algn="ctr"/>
            <a:r>
              <a:rPr kumimoji="1" lang="ja-JP" altLang="en-US" sz="1400" dirty="0" smtClean="0"/>
              <a:t>ディーラー</a:t>
            </a:r>
            <a:endParaRPr kumimoji="1" lang="ja-JP" altLang="en-US" sz="1400" dirty="0"/>
          </a:p>
        </p:txBody>
      </p:sp>
      <p:sp>
        <p:nvSpPr>
          <p:cNvPr id="21" name="テキスト ボックス 20"/>
          <p:cNvSpPr txBox="1"/>
          <p:nvPr/>
        </p:nvSpPr>
        <p:spPr>
          <a:xfrm>
            <a:off x="651839" y="4600821"/>
            <a:ext cx="1445694" cy="461665"/>
          </a:xfrm>
          <a:prstGeom prst="rect">
            <a:avLst/>
          </a:prstGeom>
          <a:noFill/>
        </p:spPr>
        <p:txBody>
          <a:bodyPr wrap="square" rtlCol="0">
            <a:spAutoFit/>
          </a:bodyPr>
          <a:lstStyle/>
          <a:p>
            <a:pPr algn="ctr"/>
            <a:r>
              <a:rPr kumimoji="1" lang="ja-JP" altLang="en-US" sz="1200" dirty="0" smtClean="0"/>
              <a:t>中古車の輸出比率は現在約</a:t>
            </a:r>
            <a:r>
              <a:rPr kumimoji="1" lang="en-US" altLang="ja-JP" sz="1200" dirty="0" smtClean="0"/>
              <a:t>30%</a:t>
            </a:r>
            <a:r>
              <a:rPr kumimoji="1" lang="ja-JP" altLang="en-US" sz="1200" dirty="0" smtClean="0"/>
              <a:t>以上</a:t>
            </a:r>
            <a:endParaRPr kumimoji="1" lang="ja-JP" altLang="en-US" sz="1200" dirty="0"/>
          </a:p>
        </p:txBody>
      </p:sp>
      <p:sp>
        <p:nvSpPr>
          <p:cNvPr id="39" name="テキスト ボックス 38"/>
          <p:cNvSpPr txBox="1"/>
          <p:nvPr/>
        </p:nvSpPr>
        <p:spPr>
          <a:xfrm>
            <a:off x="564308" y="3148428"/>
            <a:ext cx="1507163" cy="646331"/>
          </a:xfrm>
          <a:prstGeom prst="rect">
            <a:avLst/>
          </a:prstGeom>
          <a:noFill/>
        </p:spPr>
        <p:txBody>
          <a:bodyPr wrap="square" rtlCol="0">
            <a:spAutoFit/>
          </a:bodyPr>
          <a:lstStyle/>
          <a:p>
            <a:pPr algn="ctr"/>
            <a:r>
              <a:rPr kumimoji="1" lang="ja-JP" altLang="en-US" sz="1200" dirty="0" smtClean="0"/>
              <a:t>中古車のオークション取扱比率は約</a:t>
            </a:r>
            <a:r>
              <a:rPr kumimoji="1" lang="en-US" altLang="ja-JP" sz="1200" dirty="0" smtClean="0"/>
              <a:t>9</a:t>
            </a:r>
            <a:r>
              <a:rPr kumimoji="1" lang="ja-JP" altLang="en-US" sz="1200" dirty="0" smtClean="0"/>
              <a:t>割りと想定</a:t>
            </a:r>
            <a:endParaRPr kumimoji="1" lang="ja-JP" altLang="en-US" sz="1200" dirty="0"/>
          </a:p>
        </p:txBody>
      </p:sp>
      <p:sp>
        <p:nvSpPr>
          <p:cNvPr id="14" name="フッター プレースホルダー 13"/>
          <p:cNvSpPr>
            <a:spLocks noGrp="1"/>
          </p:cNvSpPr>
          <p:nvPr>
            <p:ph type="ftr" sz="quarter" idx="11"/>
          </p:nvPr>
        </p:nvSpPr>
        <p:spPr>
          <a:xfrm>
            <a:off x="5507521" y="6442766"/>
            <a:ext cx="3352801" cy="365125"/>
          </a:xfrm>
        </p:spPr>
        <p:txBody>
          <a:bodyPr/>
          <a:lstStyle/>
          <a:p>
            <a:r>
              <a:rPr lang="en-US" dirty="0" smtClean="0"/>
              <a:t>Prepared by Yoshi. </a:t>
            </a:r>
            <a:r>
              <a:rPr lang="en-US" dirty="0" err="1" smtClean="0"/>
              <a:t>Warashina</a:t>
            </a:r>
            <a:r>
              <a:rPr lang="en-US" dirty="0" smtClean="0"/>
              <a:t>/ Fujiyama Trading Ltd.* JUMVEA</a:t>
            </a:r>
            <a:endParaRPr lang="en-US" dirty="0"/>
          </a:p>
        </p:txBody>
      </p:sp>
    </p:spTree>
    <p:extLst>
      <p:ext uri="{BB962C8B-B14F-4D97-AF65-F5344CB8AC3E}">
        <p14:creationId xmlns:p14="http://schemas.microsoft.com/office/powerpoint/2010/main" val="1945003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ADCFDB-78A9-7A4E-BB49-97000F879207}" type="datetime1">
              <a:rPr lang="ja-JP" altLang="en-US" smtClean="0"/>
              <a:t>2015/5/13</a:t>
            </a:fld>
            <a:endParaRPr lang="en-US"/>
          </a:p>
        </p:txBody>
      </p:sp>
      <p:sp>
        <p:nvSpPr>
          <p:cNvPr id="3" name="スライド番号プレースホルダー 2"/>
          <p:cNvSpPr>
            <a:spLocks noGrp="1"/>
          </p:cNvSpPr>
          <p:nvPr>
            <p:ph type="sldNum" sz="quarter" idx="12"/>
          </p:nvPr>
        </p:nvSpPr>
        <p:spPr/>
        <p:txBody>
          <a:bodyPr/>
          <a:lstStyle/>
          <a:p>
            <a:fld id="{D7E63A33-8271-4DD0-9C48-789913D7C115}" type="slidenum">
              <a:rPr lang="en-US" smtClean="0"/>
              <a:pPr/>
              <a:t>7</a:t>
            </a:fld>
            <a:endParaRPr lang="en-US"/>
          </a:p>
        </p:txBody>
      </p:sp>
      <p:sp>
        <p:nvSpPr>
          <p:cNvPr id="7" name="タイトル 3"/>
          <p:cNvSpPr txBox="1">
            <a:spLocks/>
          </p:cNvSpPr>
          <p:nvPr/>
        </p:nvSpPr>
        <p:spPr>
          <a:xfrm>
            <a:off x="755339" y="201168"/>
            <a:ext cx="7621968" cy="1128617"/>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Font typeface="Georgia" pitchFamily="18" charset="0"/>
              <a:buNone/>
            </a:pPr>
            <a:r>
              <a:rPr lang="ja-JP" altLang="en-US" sz="2400" dirty="0" smtClean="0"/>
              <a:t>主要中古車輸出商社　</a:t>
            </a:r>
            <a:endParaRPr lang="en-US" altLang="ja-JP" sz="2400" dirty="0"/>
          </a:p>
          <a:p>
            <a:pPr marL="0" indent="0" algn="ctr">
              <a:buFont typeface="Georgia" pitchFamily="18" charset="0"/>
              <a:buNone/>
            </a:pPr>
            <a:r>
              <a:rPr lang="ja-JP" altLang="en-US" sz="1600" dirty="0" smtClean="0"/>
              <a:t>当初は日本人中古車業者が輸出を開始したが、その後、移民企業ニッチとして</a:t>
            </a:r>
            <a:endParaRPr lang="en-US" altLang="ja-JP" sz="1600" dirty="0" smtClean="0"/>
          </a:p>
          <a:p>
            <a:pPr marL="0" indent="0" algn="ctr">
              <a:buFont typeface="Georgia" pitchFamily="18" charset="0"/>
              <a:buNone/>
            </a:pPr>
            <a:r>
              <a:rPr lang="ja-JP" altLang="en-US" sz="1600" dirty="0" smtClean="0"/>
              <a:t>パキスタン人を中心に拡大してきた。</a:t>
            </a:r>
            <a:endParaRPr lang="en-US" altLang="ja-JP" sz="1600" dirty="0" smtClean="0"/>
          </a:p>
          <a:p>
            <a:pPr marL="0" indent="0" algn="ctr">
              <a:buFont typeface="Georgia" pitchFamily="18" charset="0"/>
              <a:buNone/>
            </a:pPr>
            <a:r>
              <a:rPr lang="ja-JP" altLang="en-US" sz="1600" dirty="0" smtClean="0"/>
              <a:t>近年、日系企業が数社上場したが、現在でも移民企業系が多いのが特徴。</a:t>
            </a:r>
            <a:endParaRPr lang="ja-JP" altLang="en-US" sz="1600" dirty="0"/>
          </a:p>
        </p:txBody>
      </p:sp>
      <p:sp>
        <p:nvSpPr>
          <p:cNvPr id="8" name="テキスト ボックス 7"/>
          <p:cNvSpPr txBox="1"/>
          <p:nvPr/>
        </p:nvSpPr>
        <p:spPr>
          <a:xfrm>
            <a:off x="755339" y="1521827"/>
            <a:ext cx="1930684" cy="1138773"/>
          </a:xfrm>
          <a:prstGeom prst="rect">
            <a:avLst/>
          </a:prstGeom>
          <a:solidFill>
            <a:schemeClr val="bg1">
              <a:lumMod val="7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ja-JP" sz="1400" dirty="0" smtClean="0"/>
              <a:t>S</a:t>
            </a:r>
            <a:r>
              <a:rPr kumimoji="1" lang="en-US" altLang="ja-JP" sz="1400" dirty="0" smtClean="0"/>
              <a:t>BT</a:t>
            </a:r>
            <a:r>
              <a:rPr kumimoji="1" lang="ja-JP" altLang="en-US" sz="1400" dirty="0" smtClean="0"/>
              <a:t> </a:t>
            </a:r>
            <a:endParaRPr kumimoji="1" lang="en-US" altLang="ja-JP" sz="1400" dirty="0"/>
          </a:p>
          <a:p>
            <a:pPr algn="ctr"/>
            <a:r>
              <a:rPr kumimoji="1" lang="en-US" altLang="ja-JP" sz="1400" dirty="0" smtClean="0"/>
              <a:t>Auto</a:t>
            </a:r>
            <a:r>
              <a:rPr kumimoji="1" lang="ja-JP" altLang="en-US" sz="1400" dirty="0" smtClean="0"/>
              <a:t> </a:t>
            </a:r>
            <a:r>
              <a:rPr kumimoji="1" lang="en-US" altLang="ja-JP" sz="1400" dirty="0" smtClean="0"/>
              <a:t>Com</a:t>
            </a:r>
          </a:p>
          <a:p>
            <a:pPr algn="ctr"/>
            <a:r>
              <a:rPr kumimoji="1" lang="ja-JP" altLang="en-US" sz="1000" dirty="0" smtClean="0"/>
              <a:t>他グループ企業多数</a:t>
            </a:r>
            <a:endParaRPr kumimoji="1" lang="en-US" altLang="ja-JP" sz="1000" dirty="0" smtClean="0"/>
          </a:p>
          <a:p>
            <a:pPr algn="ctr"/>
            <a:r>
              <a:rPr kumimoji="1" lang="ja-JP" altLang="en-US" sz="1000" dirty="0" smtClean="0"/>
              <a:t>パキスタン人経営</a:t>
            </a:r>
            <a:endParaRPr kumimoji="1" lang="en-US" altLang="ja-JP" sz="1000" dirty="0" smtClean="0"/>
          </a:p>
          <a:p>
            <a:pPr algn="ctr"/>
            <a:r>
              <a:rPr kumimoji="1" lang="ja-JP" altLang="en-US" sz="1000" dirty="0" smtClean="0"/>
              <a:t>推定年間売上　</a:t>
            </a:r>
            <a:endParaRPr kumimoji="1" lang="en-US" altLang="ja-JP" sz="1000" dirty="0" smtClean="0"/>
          </a:p>
          <a:p>
            <a:pPr algn="ctr"/>
            <a:r>
              <a:rPr kumimoji="1" lang="en-US" altLang="ja-JP" sz="1000" dirty="0" smtClean="0"/>
              <a:t>450</a:t>
            </a:r>
            <a:r>
              <a:rPr kumimoji="1" lang="ja-JP" altLang="en-US" sz="1000" dirty="0" smtClean="0"/>
              <a:t>億円程度　</a:t>
            </a:r>
            <a:endParaRPr kumimoji="1" lang="ja-JP" altLang="en-US" sz="1000" dirty="0"/>
          </a:p>
        </p:txBody>
      </p:sp>
      <p:sp>
        <p:nvSpPr>
          <p:cNvPr id="9" name="テキスト ボックス 8"/>
          <p:cNvSpPr txBox="1"/>
          <p:nvPr/>
        </p:nvSpPr>
        <p:spPr>
          <a:xfrm>
            <a:off x="5739948" y="1680713"/>
            <a:ext cx="1989229" cy="1077218"/>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ja-JP" sz="1400" dirty="0"/>
              <a:t>　</a:t>
            </a:r>
            <a:r>
              <a:rPr kumimoji="1" lang="en-US" altLang="ja-JP" sz="1400" dirty="0" smtClean="0"/>
              <a:t>Be forward</a:t>
            </a:r>
            <a:r>
              <a:rPr kumimoji="1" lang="en-US" altLang="ja-JP" sz="1400" dirty="0"/>
              <a:t> </a:t>
            </a:r>
            <a:endParaRPr kumimoji="1" lang="en-US" altLang="ja-JP" sz="1400" dirty="0" smtClean="0"/>
          </a:p>
          <a:p>
            <a:pPr algn="ctr"/>
            <a:r>
              <a:rPr kumimoji="1" lang="ja-JP" altLang="en-US" sz="1000" dirty="0" smtClean="0"/>
              <a:t>アフリカ向け中心</a:t>
            </a:r>
            <a:endParaRPr kumimoji="1" lang="en-US" altLang="ja-JP" sz="1000" dirty="0" smtClean="0"/>
          </a:p>
          <a:p>
            <a:pPr algn="ctr"/>
            <a:r>
              <a:rPr kumimoji="1" lang="ja-JP" altLang="en-US" sz="1000" dirty="0" smtClean="0"/>
              <a:t>推定</a:t>
            </a:r>
            <a:r>
              <a:rPr kumimoji="1" lang="ja-JP" altLang="en-US" sz="1000" dirty="0"/>
              <a:t>年間売上　</a:t>
            </a:r>
            <a:endParaRPr kumimoji="1" lang="en-US" altLang="ja-JP" sz="1000" dirty="0"/>
          </a:p>
          <a:p>
            <a:pPr algn="ctr"/>
            <a:r>
              <a:rPr kumimoji="1" lang="en-US" altLang="ja-JP" sz="1000" dirty="0" smtClean="0"/>
              <a:t>360</a:t>
            </a:r>
            <a:r>
              <a:rPr kumimoji="1" lang="ja-JP" altLang="en-US" sz="1000" dirty="0" smtClean="0"/>
              <a:t>億円程度</a:t>
            </a:r>
            <a:endParaRPr kumimoji="1" lang="en-US" altLang="ja-JP" sz="1000" dirty="0" smtClean="0"/>
          </a:p>
          <a:p>
            <a:pPr algn="ctr"/>
            <a:r>
              <a:rPr kumimoji="1" lang="ja-JP" altLang="en-US" sz="1000" dirty="0" smtClean="0"/>
              <a:t>廉価販売・台数至上主義</a:t>
            </a:r>
            <a:endParaRPr kumimoji="1" lang="en-US" altLang="ja-JP" sz="1000" dirty="0" smtClean="0"/>
          </a:p>
          <a:p>
            <a:pPr algn="ctr"/>
            <a:endParaRPr kumimoji="1" lang="ja-JP" altLang="en-US" sz="1000" dirty="0"/>
          </a:p>
        </p:txBody>
      </p:sp>
      <p:sp>
        <p:nvSpPr>
          <p:cNvPr id="10" name="テキスト ボックス 9"/>
          <p:cNvSpPr txBox="1"/>
          <p:nvPr/>
        </p:nvSpPr>
        <p:spPr>
          <a:xfrm>
            <a:off x="3649571" y="1644937"/>
            <a:ext cx="1989229" cy="1077218"/>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ja-JP" sz="1400" dirty="0"/>
              <a:t>　</a:t>
            </a:r>
            <a:r>
              <a:rPr kumimoji="1" lang="ja-JP" altLang="en-US" sz="1400" dirty="0" smtClean="0"/>
              <a:t>平和オート</a:t>
            </a:r>
            <a:endParaRPr kumimoji="1" lang="en-US" altLang="ja-JP" sz="1400" dirty="0" smtClean="0"/>
          </a:p>
          <a:p>
            <a:pPr algn="ctr"/>
            <a:r>
              <a:rPr kumimoji="1" lang="en-US" altLang="ja-JP" sz="1000" dirty="0" smtClean="0"/>
              <a:t>NZ</a:t>
            </a:r>
            <a:r>
              <a:rPr kumimoji="1" lang="ja-JP" altLang="en-US" sz="1000" dirty="0" smtClean="0"/>
              <a:t>・マレーシア向け中心：</a:t>
            </a:r>
            <a:endParaRPr kumimoji="1" lang="en-US" altLang="ja-JP" sz="1000" dirty="0" smtClean="0"/>
          </a:p>
          <a:p>
            <a:pPr algn="ctr"/>
            <a:r>
              <a:rPr kumimoji="1" lang="en-US" altLang="ja-JP" sz="1000" dirty="0" smtClean="0"/>
              <a:t>Auto Hub </a:t>
            </a:r>
            <a:r>
              <a:rPr kumimoji="1" lang="ja-JP" altLang="en-US" sz="1000" dirty="0" smtClean="0"/>
              <a:t>経営</a:t>
            </a:r>
            <a:r>
              <a:rPr kumimoji="1" lang="ja-JP" altLang="en-US" sz="1000" dirty="0"/>
              <a:t>　</a:t>
            </a:r>
            <a:endParaRPr kumimoji="1" lang="en-US" altLang="ja-JP" sz="1000" dirty="0"/>
          </a:p>
          <a:p>
            <a:pPr algn="ctr"/>
            <a:r>
              <a:rPr kumimoji="1" lang="ja-JP" altLang="en-US" sz="1000" dirty="0"/>
              <a:t>推定年間売上</a:t>
            </a:r>
            <a:endParaRPr kumimoji="1" lang="en-US" altLang="ja-JP" sz="1000" dirty="0"/>
          </a:p>
          <a:p>
            <a:pPr algn="ctr"/>
            <a:r>
              <a:rPr kumimoji="1" lang="en-US" altLang="ja-JP" sz="1000" dirty="0" smtClean="0"/>
              <a:t>350</a:t>
            </a:r>
            <a:r>
              <a:rPr kumimoji="1" lang="ja-JP" altLang="en-US" sz="1000" dirty="0" smtClean="0"/>
              <a:t>億円程度</a:t>
            </a:r>
            <a:r>
              <a:rPr kumimoji="1" lang="en-US" altLang="ja-JP" sz="1000" dirty="0" smtClean="0"/>
              <a:t> </a:t>
            </a:r>
          </a:p>
          <a:p>
            <a:pPr algn="ctr"/>
            <a:r>
              <a:rPr kumimoji="1" lang="ja-JP" altLang="en-US" sz="1000" dirty="0" smtClean="0"/>
              <a:t>（連結</a:t>
            </a:r>
            <a:r>
              <a:rPr kumimoji="1" lang="en-US" altLang="ja-JP" sz="1000" dirty="0" smtClean="0"/>
              <a:t>420</a:t>
            </a:r>
            <a:r>
              <a:rPr kumimoji="1" lang="ja-JP" altLang="en-US" sz="1000" dirty="0" smtClean="0"/>
              <a:t>億円）</a:t>
            </a:r>
            <a:endParaRPr kumimoji="1" lang="ja-JP" altLang="en-US" sz="1000" dirty="0"/>
          </a:p>
        </p:txBody>
      </p:sp>
      <p:sp>
        <p:nvSpPr>
          <p:cNvPr id="11" name="テキスト ボックス 10"/>
          <p:cNvSpPr txBox="1"/>
          <p:nvPr/>
        </p:nvSpPr>
        <p:spPr>
          <a:xfrm>
            <a:off x="5762421" y="3006068"/>
            <a:ext cx="1989229" cy="615553"/>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日貿</a:t>
            </a:r>
            <a:endParaRPr kumimoji="1" lang="en-US" altLang="ja-JP" sz="1400" dirty="0" smtClean="0"/>
          </a:p>
          <a:p>
            <a:pPr algn="ctr"/>
            <a:r>
              <a:rPr kumimoji="1" lang="en-US" altLang="ja-JP" sz="1000" dirty="0" smtClean="0"/>
              <a:t>NZ</a:t>
            </a:r>
            <a:r>
              <a:rPr kumimoji="1" lang="ja-JP" altLang="en-US" sz="1000" dirty="0" smtClean="0"/>
              <a:t>向け中心</a:t>
            </a:r>
            <a:endParaRPr kumimoji="1" lang="en-US" altLang="ja-JP" sz="1000" dirty="0" smtClean="0"/>
          </a:p>
          <a:p>
            <a:pPr algn="ctr"/>
            <a:r>
              <a:rPr kumimoji="1" lang="en-US" altLang="ja-JP" sz="1000" dirty="0" smtClean="0"/>
              <a:t>JEVIC </a:t>
            </a:r>
            <a:r>
              <a:rPr kumimoji="1" lang="ja-JP" altLang="en-US" sz="1000" dirty="0" smtClean="0"/>
              <a:t>検査会社も運営</a:t>
            </a:r>
            <a:endParaRPr kumimoji="1" lang="ja-JP" altLang="en-US" sz="1000" dirty="0"/>
          </a:p>
        </p:txBody>
      </p:sp>
      <p:sp>
        <p:nvSpPr>
          <p:cNvPr id="12" name="テキスト ボックス 11"/>
          <p:cNvSpPr txBox="1"/>
          <p:nvPr/>
        </p:nvSpPr>
        <p:spPr>
          <a:xfrm>
            <a:off x="755339" y="2846109"/>
            <a:ext cx="1930684" cy="923330"/>
          </a:xfrm>
          <a:prstGeom prst="rect">
            <a:avLst/>
          </a:prstGeom>
          <a:solidFill>
            <a:schemeClr val="bg1">
              <a:lumMod val="7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t>IBC international</a:t>
            </a:r>
            <a:r>
              <a:rPr kumimoji="1" lang="ja-JP" altLang="en-US" sz="1400" dirty="0" smtClean="0"/>
              <a:t>　　</a:t>
            </a:r>
            <a:endParaRPr kumimoji="1" lang="en-US" altLang="ja-JP" sz="1400" dirty="0" smtClean="0"/>
          </a:p>
          <a:p>
            <a:pPr algn="ctr"/>
            <a:r>
              <a:rPr kumimoji="1" lang="en-US" altLang="ja-JP" sz="1000" dirty="0" smtClean="0"/>
              <a:t>NZ</a:t>
            </a:r>
            <a:r>
              <a:rPr kumimoji="1" lang="ja-JP" altLang="en-US" sz="1000" dirty="0" smtClean="0"/>
              <a:t>人経営</a:t>
            </a:r>
            <a:endParaRPr kumimoji="1" lang="en-US" altLang="ja-JP" sz="1000" dirty="0" smtClean="0"/>
          </a:p>
          <a:p>
            <a:pPr algn="ctr"/>
            <a:r>
              <a:rPr kumimoji="1" lang="ja-JP" altLang="en-US" sz="1000" dirty="0" smtClean="0"/>
              <a:t>アフリカやカリブ海</a:t>
            </a:r>
            <a:endParaRPr kumimoji="1" lang="en-US" altLang="ja-JP" sz="1000" dirty="0" smtClean="0"/>
          </a:p>
          <a:p>
            <a:pPr algn="ctr"/>
            <a:r>
              <a:rPr kumimoji="1" lang="ja-JP" altLang="en-US" sz="1000" dirty="0" smtClean="0"/>
              <a:t>がメイン市場</a:t>
            </a:r>
            <a:endParaRPr kumimoji="1" lang="en-US" altLang="ja-JP" sz="1000" dirty="0" smtClean="0"/>
          </a:p>
          <a:p>
            <a:pPr algn="ctr"/>
            <a:r>
              <a:rPr kumimoji="1" lang="ja-JP" altLang="en-US" sz="1000" dirty="0" smtClean="0"/>
              <a:t>　</a:t>
            </a:r>
            <a:endParaRPr kumimoji="1" lang="ja-JP" altLang="en-US" sz="1000" dirty="0"/>
          </a:p>
        </p:txBody>
      </p:sp>
      <p:sp>
        <p:nvSpPr>
          <p:cNvPr id="13" name="テキスト ボックス 12"/>
          <p:cNvSpPr txBox="1"/>
          <p:nvPr/>
        </p:nvSpPr>
        <p:spPr>
          <a:xfrm>
            <a:off x="755339" y="3901203"/>
            <a:ext cx="1930684" cy="1446550"/>
          </a:xfrm>
          <a:prstGeom prst="rect">
            <a:avLst/>
          </a:prstGeom>
          <a:solidFill>
            <a:schemeClr val="bg1">
              <a:lumMod val="7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ja-JP" sz="1200" b="1" dirty="0" smtClean="0"/>
              <a:t>St</a:t>
            </a:r>
            <a:r>
              <a:rPr kumimoji="1" lang="en-US" altLang="ja-JP" sz="1200" b="1" dirty="0" err="1" smtClean="0"/>
              <a:t>erling</a:t>
            </a:r>
            <a:r>
              <a:rPr kumimoji="1" lang="ja-JP" altLang="en-US" sz="1200" b="1" dirty="0" smtClean="0"/>
              <a:t> </a:t>
            </a:r>
            <a:r>
              <a:rPr kumimoji="1" lang="en-US" altLang="ja-JP" sz="1200" b="1" dirty="0" smtClean="0"/>
              <a:t>Japan/</a:t>
            </a:r>
          </a:p>
          <a:p>
            <a:pPr algn="ctr"/>
            <a:r>
              <a:rPr kumimoji="1" lang="en-US" altLang="ja-JP" sz="1200" b="1" dirty="0" smtClean="0"/>
              <a:t>Kobe</a:t>
            </a:r>
            <a:r>
              <a:rPr kumimoji="1" lang="ja-JP" altLang="en-US" sz="1200" b="1" dirty="0" smtClean="0"/>
              <a:t> </a:t>
            </a:r>
            <a:r>
              <a:rPr kumimoji="1" lang="ja-JP" altLang="ja-JP" sz="1200" b="1" dirty="0" smtClean="0"/>
              <a:t>M</a:t>
            </a:r>
            <a:r>
              <a:rPr kumimoji="1" lang="en-US" altLang="ja-JP" sz="1200" b="1" dirty="0" err="1" smtClean="0"/>
              <a:t>otors</a:t>
            </a:r>
            <a:endParaRPr kumimoji="1" lang="en-US" altLang="ja-JP" sz="1200" b="1" dirty="0"/>
          </a:p>
          <a:p>
            <a:pPr algn="ctr"/>
            <a:r>
              <a:rPr kumimoji="1" lang="en-US" altLang="ja-JP" sz="1200" b="1" dirty="0" smtClean="0"/>
              <a:t>Alain Japan</a:t>
            </a:r>
          </a:p>
          <a:p>
            <a:pPr algn="ctr"/>
            <a:r>
              <a:rPr kumimoji="1" lang="en-US" altLang="ja-JP" sz="1200" b="1" dirty="0" smtClean="0"/>
              <a:t>RAMA DBK</a:t>
            </a:r>
            <a:r>
              <a:rPr kumimoji="1" lang="ja-JP" altLang="en-US" sz="1200" b="1" dirty="0" smtClean="0"/>
              <a:t> 　</a:t>
            </a:r>
            <a:endParaRPr kumimoji="1" lang="en-US" altLang="ja-JP" sz="1200" b="1" dirty="0" smtClean="0"/>
          </a:p>
          <a:p>
            <a:pPr algn="ctr"/>
            <a:r>
              <a:rPr kumimoji="1" lang="ja-JP" altLang="en-US" sz="1000" dirty="0" smtClean="0"/>
              <a:t>スリランカ人経営　</a:t>
            </a:r>
            <a:endParaRPr kumimoji="1" lang="en-US" altLang="ja-JP" sz="1000" dirty="0" smtClean="0"/>
          </a:p>
          <a:p>
            <a:pPr algn="ctr"/>
            <a:r>
              <a:rPr kumimoji="1" lang="ja-JP" altLang="en-US" sz="1000" dirty="0" smtClean="0"/>
              <a:t>各社、スリランカアフリカやミャンマーがメイン市場</a:t>
            </a:r>
            <a:endParaRPr kumimoji="1" lang="en-US" altLang="ja-JP" sz="1000" dirty="0" smtClean="0"/>
          </a:p>
          <a:p>
            <a:pPr algn="ctr"/>
            <a:r>
              <a:rPr kumimoji="1" lang="ja-JP" altLang="en-US" sz="1000" dirty="0" smtClean="0"/>
              <a:t>　</a:t>
            </a:r>
            <a:endParaRPr kumimoji="1" lang="ja-JP" altLang="en-US" sz="1000" dirty="0"/>
          </a:p>
        </p:txBody>
      </p:sp>
      <p:sp>
        <p:nvSpPr>
          <p:cNvPr id="15" name="テキスト ボックス 14"/>
          <p:cNvSpPr txBox="1"/>
          <p:nvPr/>
        </p:nvSpPr>
        <p:spPr>
          <a:xfrm>
            <a:off x="3649571" y="3006068"/>
            <a:ext cx="1989229" cy="923330"/>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ja-JP" sz="1400" dirty="0"/>
              <a:t>　</a:t>
            </a:r>
            <a:r>
              <a:rPr kumimoji="1" lang="en-US" altLang="ja-JP" sz="1400" dirty="0" smtClean="0"/>
              <a:t>Trust/VT holding </a:t>
            </a:r>
          </a:p>
          <a:p>
            <a:pPr algn="ctr"/>
            <a:r>
              <a:rPr kumimoji="1" lang="ja-JP" altLang="en-US" sz="1000" dirty="0" smtClean="0"/>
              <a:t>アフリカ向け中心</a:t>
            </a:r>
            <a:endParaRPr kumimoji="1" lang="en-US" altLang="ja-JP" sz="1000" dirty="0" smtClean="0"/>
          </a:p>
          <a:p>
            <a:pPr algn="ctr"/>
            <a:r>
              <a:rPr kumimoji="1" lang="ja-JP" altLang="en-US" sz="1000" dirty="0" smtClean="0"/>
              <a:t>推定</a:t>
            </a:r>
            <a:r>
              <a:rPr kumimoji="1" lang="ja-JP" altLang="en-US" sz="1000" dirty="0"/>
              <a:t>年間売上　</a:t>
            </a:r>
            <a:endParaRPr kumimoji="1" lang="en-US" altLang="ja-JP" sz="1000" dirty="0" smtClean="0"/>
          </a:p>
          <a:p>
            <a:pPr algn="ctr"/>
            <a:r>
              <a:rPr kumimoji="1" lang="ja-JP" altLang="en-US" sz="1000" dirty="0" smtClean="0"/>
              <a:t>東海地区ホンダ販売店</a:t>
            </a:r>
            <a:endParaRPr kumimoji="1" lang="en-US" altLang="ja-JP" sz="1000" dirty="0"/>
          </a:p>
          <a:p>
            <a:pPr algn="ctr"/>
            <a:r>
              <a:rPr kumimoji="1" lang="en-US" altLang="ja-JP" sz="1000" dirty="0" smtClean="0"/>
              <a:t>160</a:t>
            </a:r>
            <a:r>
              <a:rPr kumimoji="1" lang="ja-JP" altLang="en-US" sz="1000" dirty="0" smtClean="0"/>
              <a:t>億円程度</a:t>
            </a:r>
            <a:endParaRPr kumimoji="1" lang="en-US" altLang="ja-JP" sz="1000" dirty="0" smtClean="0"/>
          </a:p>
        </p:txBody>
      </p:sp>
      <p:sp>
        <p:nvSpPr>
          <p:cNvPr id="16" name="テキスト ボックス 15"/>
          <p:cNvSpPr txBox="1"/>
          <p:nvPr/>
        </p:nvSpPr>
        <p:spPr>
          <a:xfrm>
            <a:off x="5762421" y="3901203"/>
            <a:ext cx="1989229" cy="707886"/>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00" dirty="0" smtClean="0"/>
              <a:t>アップルインターナショナル</a:t>
            </a:r>
            <a:endParaRPr kumimoji="1" lang="en-US" altLang="ja-JP" sz="1000" dirty="0" smtClean="0"/>
          </a:p>
          <a:p>
            <a:pPr algn="ctr"/>
            <a:r>
              <a:rPr kumimoji="1" lang="ja-JP" altLang="en-US" sz="1000" dirty="0" smtClean="0"/>
              <a:t>買取店アップルを所有。</a:t>
            </a:r>
            <a:endParaRPr kumimoji="1" lang="en-US" altLang="ja-JP" sz="1000" dirty="0" smtClean="0"/>
          </a:p>
          <a:p>
            <a:pPr algn="ctr"/>
            <a:r>
              <a:rPr kumimoji="1" lang="ja-JP" altLang="en-US" sz="1000" dirty="0" smtClean="0"/>
              <a:t>タイ向け新車中心</a:t>
            </a:r>
            <a:endParaRPr kumimoji="1" lang="en-US" altLang="ja-JP" sz="1000" dirty="0" smtClean="0"/>
          </a:p>
          <a:p>
            <a:pPr algn="ctr"/>
            <a:endParaRPr kumimoji="1" lang="en-US" altLang="ja-JP" sz="1000" dirty="0"/>
          </a:p>
        </p:txBody>
      </p:sp>
      <p:sp>
        <p:nvSpPr>
          <p:cNvPr id="17" name="テキスト ボックス 16"/>
          <p:cNvSpPr txBox="1"/>
          <p:nvPr/>
        </p:nvSpPr>
        <p:spPr>
          <a:xfrm>
            <a:off x="3649571" y="4096647"/>
            <a:ext cx="1989229" cy="769441"/>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山銀通商</a:t>
            </a:r>
            <a:endParaRPr kumimoji="1" lang="en-US" altLang="ja-JP" sz="1400" dirty="0" smtClean="0"/>
          </a:p>
          <a:p>
            <a:pPr algn="ctr"/>
            <a:r>
              <a:rPr kumimoji="1" lang="ja-JP" altLang="en-US" sz="1000" dirty="0" smtClean="0"/>
              <a:t>スリランカ・アフリカ・</a:t>
            </a:r>
            <a:endParaRPr kumimoji="1" lang="en-US" altLang="ja-JP" sz="1000" dirty="0" smtClean="0"/>
          </a:p>
          <a:p>
            <a:pPr algn="ctr"/>
            <a:r>
              <a:rPr kumimoji="1" lang="en-US" altLang="ja-JP" sz="1000" dirty="0" smtClean="0"/>
              <a:t>NZ</a:t>
            </a:r>
            <a:r>
              <a:rPr kumimoji="1" lang="ja-JP" altLang="en-US" sz="1000" dirty="0"/>
              <a:t>向け</a:t>
            </a:r>
            <a:r>
              <a:rPr kumimoji="1" lang="ja-JP" altLang="en-US" sz="1000" dirty="0" smtClean="0"/>
              <a:t>中心</a:t>
            </a:r>
          </a:p>
          <a:p>
            <a:pPr algn="ctr"/>
            <a:r>
              <a:rPr kumimoji="1" lang="ja-JP" altLang="en-US" sz="1000" dirty="0" smtClean="0"/>
              <a:t>業界</a:t>
            </a:r>
            <a:r>
              <a:rPr kumimoji="1" lang="ja-JP" altLang="ja-JP" sz="1000" dirty="0"/>
              <a:t>　</a:t>
            </a:r>
            <a:r>
              <a:rPr kumimoji="1" lang="ja-JP" altLang="en-US" sz="1000" dirty="0" smtClean="0"/>
              <a:t>最古参</a:t>
            </a:r>
            <a:endParaRPr kumimoji="1" lang="en-US" altLang="ja-JP" sz="1000" dirty="0" smtClean="0"/>
          </a:p>
        </p:txBody>
      </p:sp>
      <p:sp>
        <p:nvSpPr>
          <p:cNvPr id="18" name="テキスト ボックス 17"/>
          <p:cNvSpPr txBox="1"/>
          <p:nvPr/>
        </p:nvSpPr>
        <p:spPr>
          <a:xfrm>
            <a:off x="755339" y="5511136"/>
            <a:ext cx="1930684" cy="615553"/>
          </a:xfrm>
          <a:prstGeom prst="rect">
            <a:avLst/>
          </a:prstGeom>
          <a:solidFill>
            <a:schemeClr val="bg1">
              <a:lumMod val="7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ja-JP" sz="1400" dirty="0" smtClean="0"/>
              <a:t>T</a:t>
            </a:r>
            <a:r>
              <a:rPr kumimoji="1" lang="en-US" altLang="ja-JP" sz="1400" dirty="0" err="1" smtClean="0"/>
              <a:t>rendy</a:t>
            </a:r>
            <a:r>
              <a:rPr kumimoji="1" lang="ja-JP" altLang="en-US" sz="1400" dirty="0" smtClean="0"/>
              <a:t> </a:t>
            </a:r>
            <a:r>
              <a:rPr kumimoji="1" lang="en-US" altLang="ja-JP" sz="1400" dirty="0" smtClean="0"/>
              <a:t>Information</a:t>
            </a:r>
          </a:p>
          <a:p>
            <a:pPr algn="ctr"/>
            <a:r>
              <a:rPr kumimoji="1" lang="ja-JP" altLang="en-US" sz="1000" dirty="0" smtClean="0"/>
              <a:t>台湾人経営</a:t>
            </a:r>
            <a:endParaRPr kumimoji="1" lang="en-US" altLang="ja-JP" sz="1000" dirty="0" smtClean="0"/>
          </a:p>
          <a:p>
            <a:pPr algn="ctr"/>
            <a:r>
              <a:rPr kumimoji="1" lang="ja-JP" altLang="en-US" sz="1000" dirty="0" smtClean="0"/>
              <a:t>マレーシア市場中心　</a:t>
            </a:r>
            <a:endParaRPr kumimoji="1" lang="ja-JP" altLang="en-US" sz="1000" dirty="0"/>
          </a:p>
        </p:txBody>
      </p:sp>
      <p:sp>
        <p:nvSpPr>
          <p:cNvPr id="19" name="テキスト ボックス 18"/>
          <p:cNvSpPr txBox="1"/>
          <p:nvPr/>
        </p:nvSpPr>
        <p:spPr>
          <a:xfrm>
            <a:off x="3649571" y="5039976"/>
            <a:ext cx="1989229" cy="769441"/>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双日</a:t>
            </a:r>
            <a:endParaRPr kumimoji="1" lang="en-US" altLang="ja-JP" sz="1400" dirty="0" smtClean="0"/>
          </a:p>
          <a:p>
            <a:pPr algn="ctr"/>
            <a:r>
              <a:rPr kumimoji="1" lang="ja-JP" altLang="en-US" sz="1000" dirty="0" smtClean="0"/>
              <a:t>一時期ロシア向けミャンマー向けに中古車輸出を出かけていたが不安定</a:t>
            </a:r>
            <a:endParaRPr kumimoji="1" lang="en-US" altLang="ja-JP" sz="1000" dirty="0"/>
          </a:p>
        </p:txBody>
      </p:sp>
      <p:sp>
        <p:nvSpPr>
          <p:cNvPr id="20" name="テキスト ボックス 19"/>
          <p:cNvSpPr txBox="1"/>
          <p:nvPr/>
        </p:nvSpPr>
        <p:spPr>
          <a:xfrm>
            <a:off x="5852010" y="4967665"/>
            <a:ext cx="3100549" cy="1569660"/>
          </a:xfrm>
          <a:prstGeom prst="rect">
            <a:avLst/>
          </a:prstGeom>
          <a:effectLst>
            <a:glow rad="101600">
              <a:schemeClr val="accent3">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200" dirty="0" smtClean="0"/>
              <a:t>その他　大小合わせて小規模多数の商社・ブローカーが乱立。</a:t>
            </a:r>
            <a:endParaRPr kumimoji="1" lang="en-US" altLang="ja-JP" sz="1200" dirty="0" smtClean="0"/>
          </a:p>
          <a:p>
            <a:pPr algn="ctr"/>
            <a:r>
              <a:rPr kumimoji="1" lang="ja-JP" altLang="en-US" sz="1200" dirty="0" smtClean="0"/>
              <a:t>推定では　</a:t>
            </a:r>
            <a:r>
              <a:rPr kumimoji="1" lang="en-US" altLang="ja-JP" sz="1200" dirty="0" smtClean="0"/>
              <a:t>800〜1000</a:t>
            </a:r>
            <a:r>
              <a:rPr kumimoji="1" lang="ja-JP" altLang="en-US" sz="1200" dirty="0" smtClean="0"/>
              <a:t>社とも言われ、</a:t>
            </a:r>
            <a:r>
              <a:rPr kumimoji="1" lang="en-US" altLang="ja-JP" sz="1200" dirty="0" smtClean="0"/>
              <a:t>3</a:t>
            </a:r>
            <a:r>
              <a:rPr kumimoji="1" lang="ja-JP" altLang="en-US" sz="1200" dirty="0" smtClean="0"/>
              <a:t>割がパキスタン人、他スリランカ人やバングラ人が</a:t>
            </a:r>
            <a:r>
              <a:rPr kumimoji="1" lang="en-US" altLang="ja-JP" sz="1200" dirty="0" smtClean="0"/>
              <a:t>1</a:t>
            </a:r>
            <a:r>
              <a:rPr kumimoji="1" lang="ja-JP" altLang="en-US" sz="1200" dirty="0" smtClean="0"/>
              <a:t>割程度ずつと推定される。</a:t>
            </a:r>
            <a:endParaRPr kumimoji="1" lang="en-US" altLang="ja-JP" sz="1200" dirty="0" smtClean="0"/>
          </a:p>
          <a:p>
            <a:pPr algn="ctr"/>
            <a:r>
              <a:rPr kumimoji="1" lang="ja-JP" altLang="en-US" sz="1200" dirty="0" smtClean="0"/>
              <a:t>最大の課題は市場動向により</a:t>
            </a:r>
            <a:endParaRPr kumimoji="1" lang="en-US" altLang="ja-JP" sz="1200" dirty="0" smtClean="0"/>
          </a:p>
          <a:p>
            <a:pPr algn="ctr"/>
            <a:r>
              <a:rPr kumimoji="1" lang="ja-JP" altLang="en-US" sz="1200" dirty="0" smtClean="0"/>
              <a:t>長続きせず、不安定な売上や経営不振に陥る会社が過去多数</a:t>
            </a:r>
            <a:endParaRPr kumimoji="1" lang="en-US" altLang="ja-JP" sz="1200" dirty="0" smtClean="0"/>
          </a:p>
        </p:txBody>
      </p:sp>
      <p:sp>
        <p:nvSpPr>
          <p:cNvPr id="4" name="フッター プレースホルダー 3"/>
          <p:cNvSpPr>
            <a:spLocks noGrp="1"/>
          </p:cNvSpPr>
          <p:nvPr>
            <p:ph type="ftr" sz="quarter" idx="11"/>
          </p:nvPr>
        </p:nvSpPr>
        <p:spPr/>
        <p:txBody>
          <a:bodyPr/>
          <a:lstStyle/>
          <a:p>
            <a:r>
              <a:rPr lang="en-US" smtClean="0"/>
              <a:t>Prepared by Yoshi. Warashina/ Fujiyama Trading Ltd.* JUMVEA</a:t>
            </a:r>
            <a:endParaRPr lang="en-US"/>
          </a:p>
        </p:txBody>
      </p:sp>
    </p:spTree>
    <p:extLst>
      <p:ext uri="{BB962C8B-B14F-4D97-AF65-F5344CB8AC3E}">
        <p14:creationId xmlns:p14="http://schemas.microsoft.com/office/powerpoint/2010/main" val="3869724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0461" y="423789"/>
            <a:ext cx="6512511" cy="1143000"/>
          </a:xfrm>
        </p:spPr>
        <p:txBody>
          <a:bodyPr/>
          <a:lstStyle/>
          <a:p>
            <a:pPr marL="0" indent="0">
              <a:buNone/>
            </a:pPr>
            <a:r>
              <a:rPr kumimoji="1" lang="ja-JP" altLang="en-US" dirty="0" smtClean="0">
                <a:solidFill>
                  <a:schemeClr val="tx1"/>
                </a:solidFill>
              </a:rPr>
              <a:t>中古車輸出のトレンド</a:t>
            </a:r>
            <a:endParaRPr kumimoji="1" lang="ja-JP" altLang="en-US" dirty="0">
              <a:solidFill>
                <a:schemeClr val="tx1"/>
              </a:solidFill>
            </a:endParaRPr>
          </a:p>
        </p:txBody>
      </p:sp>
      <p:sp>
        <p:nvSpPr>
          <p:cNvPr id="3" name="コンテンツ プレースホルダー 2"/>
          <p:cNvSpPr>
            <a:spLocks noGrp="1"/>
          </p:cNvSpPr>
          <p:nvPr>
            <p:ph sz="quarter" idx="13"/>
          </p:nvPr>
        </p:nvSpPr>
        <p:spPr>
          <a:xfrm>
            <a:off x="683846" y="1319955"/>
            <a:ext cx="8274539" cy="5055526"/>
          </a:xfrm>
        </p:spPr>
        <p:txBody>
          <a:bodyPr>
            <a:normAutofit lnSpcReduction="10000"/>
          </a:bodyPr>
          <a:lstStyle/>
          <a:p>
            <a:pPr marL="45720" indent="0">
              <a:buNone/>
            </a:pPr>
            <a:r>
              <a:rPr lang="en-US" altLang="ja-JP" sz="1800" dirty="0" smtClean="0"/>
              <a:t>★</a:t>
            </a:r>
            <a:r>
              <a:rPr kumimoji="1" lang="ja-JP" altLang="en-US" sz="1800" dirty="0" smtClean="0"/>
              <a:t>ハイブリッド車の輸入促進</a:t>
            </a:r>
            <a:r>
              <a:rPr lang="ja-JP" altLang="en-US" sz="1800" dirty="0" smtClean="0"/>
              <a:t>するための減税措置。</a:t>
            </a:r>
            <a:endParaRPr lang="en-US" altLang="ja-JP" sz="1800" dirty="0" smtClean="0"/>
          </a:p>
          <a:p>
            <a:pPr marL="45720" indent="0">
              <a:buNone/>
            </a:pPr>
            <a:r>
              <a:rPr kumimoji="1" lang="ja-JP" altLang="en-US" sz="1800" dirty="0" smtClean="0"/>
              <a:t>　</a:t>
            </a:r>
            <a:r>
              <a:rPr kumimoji="1" lang="en-US" altLang="ja-JP" sz="1800" dirty="0" smtClean="0">
                <a:solidFill>
                  <a:srgbClr val="FF0000"/>
                </a:solidFill>
              </a:rPr>
              <a:t>ex</a:t>
            </a:r>
            <a:r>
              <a:rPr kumimoji="1" lang="ja-JP" altLang="en-US" sz="1800" dirty="0" smtClean="0">
                <a:solidFill>
                  <a:srgbClr val="FF0000"/>
                </a:solidFill>
              </a:rPr>
              <a:t> </a:t>
            </a:r>
            <a:r>
              <a:rPr lang="ja-JP" altLang="en-US" sz="1800" dirty="0" smtClean="0">
                <a:solidFill>
                  <a:srgbClr val="FF0000"/>
                </a:solidFill>
              </a:rPr>
              <a:t>:</a:t>
            </a:r>
            <a:r>
              <a:rPr lang="en-US" altLang="ja-JP" sz="1800" dirty="0" smtClean="0">
                <a:solidFill>
                  <a:srgbClr val="FF0000"/>
                </a:solidFill>
              </a:rPr>
              <a:t> </a:t>
            </a:r>
            <a:r>
              <a:rPr kumimoji="1" lang="ja-JP" altLang="en-US" sz="1800" dirty="0" smtClean="0">
                <a:solidFill>
                  <a:srgbClr val="FF0000"/>
                </a:solidFill>
              </a:rPr>
              <a:t>スリランカ</a:t>
            </a:r>
            <a:r>
              <a:rPr lang="ja-JP" altLang="en-US" sz="1800" dirty="0" smtClean="0">
                <a:solidFill>
                  <a:srgbClr val="FF0000"/>
                </a:solidFill>
              </a:rPr>
              <a:t>・タイ</a:t>
            </a:r>
            <a:endParaRPr kumimoji="1" lang="en-US" altLang="ja-JP" sz="1800" dirty="0" smtClean="0">
              <a:solidFill>
                <a:srgbClr val="FF0000"/>
              </a:solidFill>
            </a:endParaRPr>
          </a:p>
          <a:p>
            <a:pPr marL="45720" indent="0">
              <a:buNone/>
            </a:pPr>
            <a:r>
              <a:rPr lang="en-US" altLang="ja-JP" sz="1800" dirty="0"/>
              <a:t>★</a:t>
            </a:r>
            <a:r>
              <a:rPr lang="ja-JP" altLang="en-US" sz="1800" dirty="0" smtClean="0"/>
              <a:t>年式規制や排ガス基準の高年式化・強化に合わせて高年式車の流入　</a:t>
            </a:r>
            <a:endParaRPr lang="en-US" altLang="ja-JP" sz="1800" dirty="0" smtClean="0"/>
          </a:p>
          <a:p>
            <a:pPr marL="45720" indent="0">
              <a:buNone/>
            </a:pPr>
            <a:r>
              <a:rPr lang="ja-JP" altLang="ja-JP" sz="1800" dirty="0">
                <a:solidFill>
                  <a:srgbClr val="FF0000"/>
                </a:solidFill>
              </a:rPr>
              <a:t>　</a:t>
            </a:r>
            <a:r>
              <a:rPr lang="en-US" altLang="ja-JP" sz="1800" dirty="0" smtClean="0">
                <a:solidFill>
                  <a:srgbClr val="FF0000"/>
                </a:solidFill>
              </a:rPr>
              <a:t>ex</a:t>
            </a:r>
            <a:r>
              <a:rPr lang="ja-JP" altLang="en-US" sz="1800" dirty="0" smtClean="0">
                <a:solidFill>
                  <a:srgbClr val="FF0000"/>
                </a:solidFill>
              </a:rPr>
              <a:t> </a:t>
            </a:r>
            <a:r>
              <a:rPr lang="ja-JP" altLang="en-US" sz="1800" dirty="0">
                <a:solidFill>
                  <a:srgbClr val="FF0000"/>
                </a:solidFill>
              </a:rPr>
              <a:t>:</a:t>
            </a:r>
            <a:r>
              <a:rPr lang="en-US" altLang="ja-JP" sz="1800" dirty="0">
                <a:solidFill>
                  <a:srgbClr val="FF0000"/>
                </a:solidFill>
              </a:rPr>
              <a:t> NZ</a:t>
            </a:r>
            <a:r>
              <a:rPr lang="ja-JP" altLang="en-US" sz="1800" dirty="0" smtClean="0">
                <a:solidFill>
                  <a:srgbClr val="FF0000"/>
                </a:solidFill>
              </a:rPr>
              <a:t>　スリランカ</a:t>
            </a:r>
            <a:endParaRPr lang="en-US" altLang="ja-JP" sz="1800" dirty="0" smtClean="0">
              <a:solidFill>
                <a:srgbClr val="FF0000"/>
              </a:solidFill>
            </a:endParaRPr>
          </a:p>
          <a:p>
            <a:pPr marL="45720" indent="0">
              <a:buNone/>
            </a:pPr>
            <a:r>
              <a:rPr lang="en-US" altLang="ja-JP" sz="1800" dirty="0"/>
              <a:t>★</a:t>
            </a:r>
            <a:r>
              <a:rPr lang="ja-JP" altLang="en-US" sz="1800" dirty="0" smtClean="0"/>
              <a:t>購買力アップに伴い高額車や新型モデルを積極的に輸入する新興国の</a:t>
            </a:r>
            <a:endParaRPr lang="en-US" altLang="ja-JP" sz="1800" dirty="0" smtClean="0"/>
          </a:p>
          <a:p>
            <a:pPr marL="45720" indent="0">
              <a:buNone/>
            </a:pPr>
            <a:r>
              <a:rPr lang="ja-JP" altLang="ja-JP" sz="1800" dirty="0"/>
              <a:t>　</a:t>
            </a:r>
            <a:r>
              <a:rPr lang="ja-JP" altLang="en-US" sz="1800" dirty="0" smtClean="0"/>
              <a:t>富裕層の増加。</a:t>
            </a:r>
            <a:r>
              <a:rPr lang="en-US" altLang="ja-JP" sz="1800" dirty="0">
                <a:solidFill>
                  <a:srgbClr val="FF0000"/>
                </a:solidFill>
              </a:rPr>
              <a:t>ex</a:t>
            </a:r>
            <a:r>
              <a:rPr lang="ja-JP" altLang="en-US" sz="1800" dirty="0">
                <a:solidFill>
                  <a:srgbClr val="FF0000"/>
                </a:solidFill>
              </a:rPr>
              <a:t> :各国</a:t>
            </a:r>
            <a:r>
              <a:rPr lang="ja-JP" altLang="en-US" sz="1800" dirty="0" smtClean="0">
                <a:solidFill>
                  <a:srgbClr val="FF0000"/>
                </a:solidFill>
              </a:rPr>
              <a:t>共通</a:t>
            </a:r>
            <a:endParaRPr lang="en-US" altLang="ja-JP" sz="1800" dirty="0">
              <a:solidFill>
                <a:srgbClr val="FF0000"/>
              </a:solidFill>
            </a:endParaRPr>
          </a:p>
          <a:p>
            <a:pPr marL="45720" indent="0">
              <a:buNone/>
            </a:pPr>
            <a:r>
              <a:rPr lang="en-US" altLang="ja-JP" sz="1800" dirty="0"/>
              <a:t>★</a:t>
            </a:r>
            <a:r>
              <a:rPr lang="ja-JP" altLang="en-US" sz="1800" dirty="0" smtClean="0"/>
              <a:t>欧州車の中古車価格の下落率が大きいことにより欧州プレミアムブランド</a:t>
            </a:r>
            <a:endParaRPr lang="en-US" altLang="ja-JP" sz="1800" dirty="0" smtClean="0"/>
          </a:p>
          <a:p>
            <a:pPr marL="45720" indent="0">
              <a:buNone/>
            </a:pPr>
            <a:r>
              <a:rPr lang="ja-JP" altLang="ja-JP" sz="1800" dirty="0"/>
              <a:t>　</a:t>
            </a:r>
            <a:r>
              <a:rPr lang="ja-JP" altLang="en-US" sz="1800" dirty="0" smtClean="0"/>
              <a:t>の輸入が増加。</a:t>
            </a:r>
            <a:r>
              <a:rPr lang="en-US" altLang="ja-JP" sz="1800" dirty="0" smtClean="0">
                <a:solidFill>
                  <a:srgbClr val="FF0000"/>
                </a:solidFill>
              </a:rPr>
              <a:t>ex</a:t>
            </a:r>
            <a:r>
              <a:rPr lang="ja-JP" altLang="en-US" sz="1800" dirty="0" smtClean="0">
                <a:solidFill>
                  <a:srgbClr val="FF0000"/>
                </a:solidFill>
              </a:rPr>
              <a:t> </a:t>
            </a:r>
            <a:r>
              <a:rPr lang="ja-JP" altLang="en-US" sz="1800" dirty="0">
                <a:solidFill>
                  <a:srgbClr val="FF0000"/>
                </a:solidFill>
              </a:rPr>
              <a:t>:</a:t>
            </a:r>
            <a:r>
              <a:rPr lang="en-US" altLang="ja-JP" sz="1800" dirty="0">
                <a:solidFill>
                  <a:srgbClr val="FF0000"/>
                </a:solidFill>
              </a:rPr>
              <a:t>  </a:t>
            </a:r>
            <a:r>
              <a:rPr lang="en-US" altLang="ja-JP" sz="1800" dirty="0" smtClean="0">
                <a:solidFill>
                  <a:srgbClr val="FF0000"/>
                </a:solidFill>
              </a:rPr>
              <a:t>NZ </a:t>
            </a:r>
            <a:r>
              <a:rPr lang="ja-JP" altLang="en-US" sz="1800" dirty="0" smtClean="0">
                <a:solidFill>
                  <a:srgbClr val="FF0000"/>
                </a:solidFill>
              </a:rPr>
              <a:t>マレーシア</a:t>
            </a:r>
            <a:endParaRPr lang="en-US" altLang="ja-JP" sz="1800" dirty="0" smtClean="0">
              <a:solidFill>
                <a:srgbClr val="FF0000"/>
              </a:solidFill>
            </a:endParaRPr>
          </a:p>
          <a:p>
            <a:pPr marL="45720" indent="0">
              <a:buNone/>
            </a:pPr>
            <a:r>
              <a:rPr lang="en-US" altLang="ja-JP" sz="1800" dirty="0" smtClean="0"/>
              <a:t>★</a:t>
            </a:r>
            <a:r>
              <a:rPr lang="ja-JP" altLang="en-US" sz="1800" dirty="0" smtClean="0"/>
              <a:t>超低価格車を目玉に</a:t>
            </a:r>
            <a:r>
              <a:rPr lang="en-US" altLang="ja-JP" sz="1800" dirty="0" smtClean="0"/>
              <a:t>visitor</a:t>
            </a:r>
            <a:r>
              <a:rPr lang="ja-JP" altLang="en-US" sz="1800" dirty="0" smtClean="0"/>
              <a:t>数のアップを狙う</a:t>
            </a:r>
            <a:r>
              <a:rPr lang="en-US" altLang="ja-JP" sz="1800" dirty="0" smtClean="0"/>
              <a:t>Web shopping</a:t>
            </a:r>
            <a:r>
              <a:rPr lang="ja-JP" altLang="en-US" sz="1800" dirty="0" smtClean="0"/>
              <a:t>型輸出商社の増加</a:t>
            </a:r>
            <a:endParaRPr lang="en-US" altLang="ja-JP" sz="1800" dirty="0" smtClean="0"/>
          </a:p>
          <a:p>
            <a:pPr marL="45720" indent="0">
              <a:buNone/>
            </a:pPr>
            <a:r>
              <a:rPr lang="ja-JP" altLang="en-US" sz="1800" dirty="0" smtClean="0"/>
              <a:t>　</a:t>
            </a:r>
            <a:r>
              <a:rPr lang="en-US" altLang="ja-JP" sz="1800" dirty="0">
                <a:solidFill>
                  <a:srgbClr val="FF0000"/>
                </a:solidFill>
              </a:rPr>
              <a:t>ex</a:t>
            </a:r>
            <a:r>
              <a:rPr lang="ja-JP" altLang="en-US" sz="1800" dirty="0">
                <a:solidFill>
                  <a:srgbClr val="FF0000"/>
                </a:solidFill>
              </a:rPr>
              <a:t> :</a:t>
            </a:r>
            <a:r>
              <a:rPr lang="ja-JP" altLang="en-US" sz="1800" dirty="0" smtClean="0">
                <a:solidFill>
                  <a:srgbClr val="FF0000"/>
                </a:solidFill>
              </a:rPr>
              <a:t>ミャンマー</a:t>
            </a:r>
            <a:r>
              <a:rPr lang="en-US" altLang="ja-JP" sz="1800" dirty="0" smtClean="0">
                <a:solidFill>
                  <a:srgbClr val="FF0000"/>
                </a:solidFill>
              </a:rPr>
              <a:t>/</a:t>
            </a:r>
            <a:r>
              <a:rPr lang="ja-JP" altLang="en-US" sz="1800" dirty="0" smtClean="0">
                <a:solidFill>
                  <a:srgbClr val="FF0000"/>
                </a:solidFill>
              </a:rPr>
              <a:t>アフリカ</a:t>
            </a:r>
            <a:endParaRPr lang="en-US" altLang="ja-JP" sz="1800" dirty="0" smtClean="0">
              <a:solidFill>
                <a:srgbClr val="FF0000"/>
              </a:solidFill>
            </a:endParaRPr>
          </a:p>
          <a:p>
            <a:pPr marL="45720" indent="0">
              <a:buNone/>
            </a:pPr>
            <a:r>
              <a:rPr lang="en-US" altLang="ja-JP" sz="1800" dirty="0" smtClean="0"/>
              <a:t>★</a:t>
            </a:r>
            <a:r>
              <a:rPr lang="ja-JP" altLang="en-US" sz="1800" dirty="0" smtClean="0"/>
              <a:t>新規大型マーケットのオープン</a:t>
            </a:r>
            <a:r>
              <a:rPr lang="ja-JP" altLang="en-US" sz="1800" dirty="0"/>
              <a:t>　</a:t>
            </a:r>
            <a:endParaRPr lang="en-US" altLang="ja-JP" sz="1800" dirty="0" smtClean="0"/>
          </a:p>
          <a:p>
            <a:pPr marL="45720" indent="0">
              <a:buNone/>
            </a:pPr>
            <a:r>
              <a:rPr lang="ja-JP" altLang="ja-JP" sz="1800" dirty="0">
                <a:solidFill>
                  <a:srgbClr val="FF0000"/>
                </a:solidFill>
              </a:rPr>
              <a:t>　</a:t>
            </a:r>
            <a:r>
              <a:rPr lang="en-US" altLang="ja-JP" sz="1800" dirty="0" smtClean="0">
                <a:solidFill>
                  <a:srgbClr val="FF0000"/>
                </a:solidFill>
              </a:rPr>
              <a:t>ex</a:t>
            </a:r>
            <a:r>
              <a:rPr lang="ja-JP" altLang="en-US" sz="1800" dirty="0" smtClean="0">
                <a:solidFill>
                  <a:srgbClr val="FF0000"/>
                </a:solidFill>
              </a:rPr>
              <a:t> </a:t>
            </a:r>
            <a:r>
              <a:rPr lang="ja-JP" altLang="en-US" sz="1800" dirty="0">
                <a:solidFill>
                  <a:srgbClr val="FF0000"/>
                </a:solidFill>
              </a:rPr>
              <a:t>:</a:t>
            </a:r>
            <a:r>
              <a:rPr lang="ja-JP" altLang="en-US" sz="1800" dirty="0" smtClean="0">
                <a:solidFill>
                  <a:srgbClr val="FF0000"/>
                </a:solidFill>
              </a:rPr>
              <a:t>オーストラリア</a:t>
            </a:r>
            <a:r>
              <a:rPr lang="ja-JP" altLang="ja-JP" sz="1800" dirty="0">
                <a:solidFill>
                  <a:srgbClr val="FF0000"/>
                </a:solidFill>
              </a:rPr>
              <a:t>　</a:t>
            </a:r>
            <a:r>
              <a:rPr lang="ja-JP" altLang="en-US" sz="1800" dirty="0" smtClean="0">
                <a:solidFill>
                  <a:srgbClr val="FF0000"/>
                </a:solidFill>
              </a:rPr>
              <a:t>また、</a:t>
            </a:r>
            <a:r>
              <a:rPr lang="ja-JP" altLang="en-US" sz="1800" dirty="0" smtClean="0">
                <a:solidFill>
                  <a:srgbClr val="FF0000"/>
                </a:solidFill>
                <a:sym typeface="Wingdings"/>
              </a:rPr>
              <a:t>今後も従来　輸入を制限していた市場が</a:t>
            </a:r>
            <a:endParaRPr lang="en-US" altLang="ja-JP" sz="1800" dirty="0" smtClean="0">
              <a:solidFill>
                <a:srgbClr val="FF0000"/>
              </a:solidFill>
              <a:sym typeface="Wingdings"/>
            </a:endParaRPr>
          </a:p>
          <a:p>
            <a:pPr marL="45720" indent="0">
              <a:buNone/>
            </a:pPr>
            <a:r>
              <a:rPr lang="ja-JP" altLang="ja-JP" sz="1800" dirty="0">
                <a:solidFill>
                  <a:srgbClr val="FF0000"/>
                </a:solidFill>
                <a:sym typeface="Wingdings"/>
              </a:rPr>
              <a:t>　</a:t>
            </a:r>
            <a:r>
              <a:rPr lang="ja-JP" altLang="en-US" sz="1800" dirty="0" smtClean="0">
                <a:solidFill>
                  <a:srgbClr val="FF0000"/>
                </a:solidFill>
                <a:sym typeface="Wingdings"/>
              </a:rPr>
              <a:t>中古車解禁を進めることにより、ますます海外からの中古車需要が増える</a:t>
            </a:r>
            <a:endParaRPr lang="en-US" altLang="ja-JP" sz="1800" dirty="0" smtClean="0">
              <a:solidFill>
                <a:srgbClr val="FF0000"/>
              </a:solidFill>
              <a:sym typeface="Wingdings"/>
            </a:endParaRPr>
          </a:p>
          <a:p>
            <a:pPr marL="45720" indent="0">
              <a:buNone/>
            </a:pPr>
            <a:r>
              <a:rPr lang="ja-JP" altLang="ja-JP" sz="1800" dirty="0">
                <a:solidFill>
                  <a:srgbClr val="FF0000"/>
                </a:solidFill>
                <a:sym typeface="Wingdings"/>
              </a:rPr>
              <a:t>　</a:t>
            </a:r>
            <a:r>
              <a:rPr lang="ja-JP" altLang="en-US" sz="1800" dirty="0" smtClean="0">
                <a:solidFill>
                  <a:srgbClr val="FF0000"/>
                </a:solidFill>
                <a:sym typeface="Wingdings"/>
              </a:rPr>
              <a:t>可能性も。キューバ、インドなども可能性が。。。</a:t>
            </a:r>
            <a:endParaRPr lang="en-US" altLang="ja-JP" sz="1800" dirty="0"/>
          </a:p>
          <a:p>
            <a:pPr marL="45720" indent="0">
              <a:buNone/>
            </a:pPr>
            <a:endParaRPr lang="en-US" altLang="ja-JP" sz="2400" dirty="0" smtClean="0"/>
          </a:p>
          <a:p>
            <a:pPr marL="45720" indent="0">
              <a:buNone/>
            </a:pPr>
            <a:endParaRPr lang="en-US" altLang="ja-JP" sz="2400" dirty="0" smtClean="0"/>
          </a:p>
          <a:p>
            <a:endParaRPr lang="en-US" altLang="ja-JP" sz="2400" dirty="0" smtClean="0"/>
          </a:p>
          <a:p>
            <a:endParaRPr kumimoji="1" lang="ja-JP" altLang="en-US" dirty="0"/>
          </a:p>
        </p:txBody>
      </p:sp>
      <p:sp>
        <p:nvSpPr>
          <p:cNvPr id="4" name="日付プレースホルダー 3"/>
          <p:cNvSpPr>
            <a:spLocks noGrp="1"/>
          </p:cNvSpPr>
          <p:nvPr>
            <p:ph type="dt" sz="half" idx="10"/>
          </p:nvPr>
        </p:nvSpPr>
        <p:spPr/>
        <p:txBody>
          <a:bodyPr/>
          <a:lstStyle/>
          <a:p>
            <a:fld id="{8A74158A-1F02-074B-AE1C-3F1CD75D622B}" type="datetime1">
              <a:rPr lang="ja-JP" altLang="en-US" smtClean="0"/>
              <a:t>2015/5/13</a:t>
            </a:fld>
            <a:endParaRPr lang="en-US"/>
          </a:p>
        </p:txBody>
      </p:sp>
      <p:sp>
        <p:nvSpPr>
          <p:cNvPr id="5" name="スライド番号プレースホルダー 4"/>
          <p:cNvSpPr>
            <a:spLocks noGrp="1"/>
          </p:cNvSpPr>
          <p:nvPr>
            <p:ph type="sldNum" sz="quarter" idx="12"/>
          </p:nvPr>
        </p:nvSpPr>
        <p:spPr/>
        <p:txBody>
          <a:bodyPr/>
          <a:lstStyle/>
          <a:p>
            <a:fld id="{D7E63A33-8271-4DD0-9C48-789913D7C115}" type="slidenum">
              <a:rPr lang="en-US" smtClean="0"/>
              <a:pPr/>
              <a:t>8</a:t>
            </a:fld>
            <a:endParaRPr lang="en-US"/>
          </a:p>
        </p:txBody>
      </p:sp>
      <p:sp>
        <p:nvSpPr>
          <p:cNvPr id="6" name="フッター プレースホルダー 5"/>
          <p:cNvSpPr>
            <a:spLocks noGrp="1"/>
          </p:cNvSpPr>
          <p:nvPr>
            <p:ph type="ftr" sz="quarter" idx="11"/>
          </p:nvPr>
        </p:nvSpPr>
        <p:spPr/>
        <p:txBody>
          <a:bodyPr/>
          <a:lstStyle/>
          <a:p>
            <a:r>
              <a:rPr lang="en-US" smtClean="0"/>
              <a:t>Prepared by Yoshi. Warashina/ Fujiyama Trading Ltd.* JUMVEA</a:t>
            </a:r>
            <a:endParaRPr lang="en-US"/>
          </a:p>
        </p:txBody>
      </p:sp>
    </p:spTree>
    <p:extLst>
      <p:ext uri="{BB962C8B-B14F-4D97-AF65-F5344CB8AC3E}">
        <p14:creationId xmlns:p14="http://schemas.microsoft.com/office/powerpoint/2010/main" val="1563737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B19CD9-97BB-B246-ACF2-7EFB076EF57F}" type="datetime1">
              <a:rPr lang="ja-JP" altLang="en-US" smtClean="0"/>
              <a:t>2015/5/13</a:t>
            </a:fld>
            <a:endParaRPr lang="en-US"/>
          </a:p>
        </p:txBody>
      </p:sp>
      <p:sp>
        <p:nvSpPr>
          <p:cNvPr id="3" name="フッター プレースホルダー 2"/>
          <p:cNvSpPr>
            <a:spLocks noGrp="1"/>
          </p:cNvSpPr>
          <p:nvPr>
            <p:ph type="ftr" sz="quarter" idx="11"/>
          </p:nvPr>
        </p:nvSpPr>
        <p:spPr/>
        <p:txBody>
          <a:bodyPr/>
          <a:lstStyle/>
          <a:p>
            <a:r>
              <a:rPr lang="en-US" smtClean="0"/>
              <a:t>Prepared by Yoshi. Warashina/ Fujiyama Trading Ltd.* JUMVEA</a:t>
            </a:r>
            <a:endParaRPr lang="en-US"/>
          </a:p>
        </p:txBody>
      </p:sp>
      <p:sp>
        <p:nvSpPr>
          <p:cNvPr id="4" name="スライド番号プレースホルダー 3"/>
          <p:cNvSpPr>
            <a:spLocks noGrp="1"/>
          </p:cNvSpPr>
          <p:nvPr>
            <p:ph type="sldNum" sz="quarter" idx="12"/>
          </p:nvPr>
        </p:nvSpPr>
        <p:spPr/>
        <p:txBody>
          <a:bodyPr/>
          <a:lstStyle/>
          <a:p>
            <a:fld id="{D7E63A33-8271-4DD0-9C48-789913D7C115}" type="slidenum">
              <a:rPr lang="en-US" smtClean="0"/>
              <a:pPr/>
              <a:t>9</a:t>
            </a:fld>
            <a:endParaRPr lang="en-US"/>
          </a:p>
        </p:txBody>
      </p:sp>
      <p:sp>
        <p:nvSpPr>
          <p:cNvPr id="8" name="タイトル 1"/>
          <p:cNvSpPr>
            <a:spLocks noGrp="1"/>
          </p:cNvSpPr>
          <p:nvPr>
            <p:ph type="title"/>
          </p:nvPr>
        </p:nvSpPr>
        <p:spPr>
          <a:xfrm>
            <a:off x="773545" y="135153"/>
            <a:ext cx="6941565" cy="1143000"/>
          </a:xfrm>
        </p:spPr>
        <p:txBody>
          <a:bodyPr/>
          <a:lstStyle/>
          <a:p>
            <a:pPr marL="0" indent="0">
              <a:buNone/>
            </a:pPr>
            <a:r>
              <a:rPr kumimoji="1" lang="ja-JP" altLang="en-US" sz="4000" dirty="0" smtClean="0">
                <a:solidFill>
                  <a:schemeClr val="tx1"/>
                </a:solidFill>
              </a:rPr>
              <a:t>輸出相手国別セグメント</a:t>
            </a:r>
            <a:endParaRPr kumimoji="1" lang="ja-JP" altLang="en-US" sz="4000" dirty="0">
              <a:solidFill>
                <a:schemeClr val="tx1"/>
              </a:solidFill>
            </a:endParaRPr>
          </a:p>
        </p:txBody>
      </p:sp>
      <p:cxnSp>
        <p:nvCxnSpPr>
          <p:cNvPr id="14" name="直線矢印コネクタ 13"/>
          <p:cNvCxnSpPr/>
          <p:nvPr/>
        </p:nvCxnSpPr>
        <p:spPr>
          <a:xfrm>
            <a:off x="4560459" y="1383758"/>
            <a:ext cx="0" cy="478844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flipH="1">
            <a:off x="773545" y="3636818"/>
            <a:ext cx="743527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コンテンツ プレースホルダー 2"/>
          <p:cNvSpPr>
            <a:spLocks noGrp="1"/>
          </p:cNvSpPr>
          <p:nvPr>
            <p:ph sz="quarter" idx="13"/>
          </p:nvPr>
        </p:nvSpPr>
        <p:spPr>
          <a:xfrm>
            <a:off x="7234382" y="3752272"/>
            <a:ext cx="1574800" cy="854363"/>
          </a:xfrm>
        </p:spPr>
        <p:txBody>
          <a:bodyPr>
            <a:normAutofit lnSpcReduction="10000"/>
          </a:bodyPr>
          <a:lstStyle/>
          <a:p>
            <a:pPr marL="45720" indent="0">
              <a:buNone/>
            </a:pPr>
            <a:r>
              <a:rPr lang="ja-JP" altLang="en-US" sz="1600" dirty="0" smtClean="0"/>
              <a:t>H</a:t>
            </a:r>
            <a:r>
              <a:rPr lang="en-US" altLang="ja-JP" sz="1600" dirty="0" smtClean="0"/>
              <a:t>V</a:t>
            </a:r>
            <a:r>
              <a:rPr lang="ja-JP" altLang="en-US" sz="1600" dirty="0" smtClean="0"/>
              <a:t>・</a:t>
            </a:r>
            <a:r>
              <a:rPr kumimoji="1" lang="en-US" altLang="ja-JP" sz="1600" dirty="0" smtClean="0"/>
              <a:t>EV</a:t>
            </a:r>
            <a:r>
              <a:rPr kumimoji="1" lang="ja-JP" altLang="en-US" sz="1600" dirty="0" smtClean="0"/>
              <a:t>車進・排ガス規制強化</a:t>
            </a:r>
            <a:r>
              <a:rPr lang="ja-JP" altLang="ja-JP" sz="1600" dirty="0"/>
              <a:t>　</a:t>
            </a:r>
            <a:r>
              <a:rPr kumimoji="1" lang="ja-JP" altLang="en-US" sz="1600" dirty="0" smtClean="0"/>
              <a:t>エコ減税</a:t>
            </a:r>
            <a:endParaRPr lang="en-US" altLang="ja-JP" sz="1600" dirty="0" smtClean="0"/>
          </a:p>
          <a:p>
            <a:pPr marL="45720" indent="0">
              <a:buNone/>
            </a:pPr>
            <a:endParaRPr lang="en-US" altLang="ja-JP" sz="2400" dirty="0" smtClean="0"/>
          </a:p>
          <a:p>
            <a:endParaRPr lang="en-US" altLang="ja-JP" sz="2400" dirty="0" smtClean="0"/>
          </a:p>
          <a:p>
            <a:endParaRPr kumimoji="1" lang="ja-JP" altLang="en-US" dirty="0"/>
          </a:p>
        </p:txBody>
      </p:sp>
      <p:sp>
        <p:nvSpPr>
          <p:cNvPr id="20" name="コンテンツ プレースホルダー 2"/>
          <p:cNvSpPr txBox="1">
            <a:spLocks/>
          </p:cNvSpPr>
          <p:nvPr/>
        </p:nvSpPr>
        <p:spPr>
          <a:xfrm>
            <a:off x="4719781" y="5805787"/>
            <a:ext cx="2715491" cy="501918"/>
          </a:xfrm>
          <a:prstGeom prst="rect">
            <a:avLst/>
          </a:prstGeom>
        </p:spPr>
        <p:txBody>
          <a:bodyPr vert="horz" lIns="91440" tIns="45720" rIns="91440" bIns="45720" rtlCol="0">
            <a:normAutofit fontScale="77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ja-JP" altLang="en-US" sz="2400" dirty="0" smtClean="0"/>
              <a:t>低価格・薄利多売市場</a:t>
            </a:r>
            <a:endParaRPr lang="en-US" altLang="ja-JP" sz="2400" dirty="0" smtClean="0"/>
          </a:p>
          <a:p>
            <a:endParaRPr lang="en-US" altLang="ja-JP" sz="2400" dirty="0" smtClean="0"/>
          </a:p>
          <a:p>
            <a:endParaRPr lang="ja-JP" altLang="en-US" dirty="0"/>
          </a:p>
        </p:txBody>
      </p:sp>
      <p:sp>
        <p:nvSpPr>
          <p:cNvPr id="23" name="コンテンツ プレースホルダー 2"/>
          <p:cNvSpPr txBox="1">
            <a:spLocks/>
          </p:cNvSpPr>
          <p:nvPr/>
        </p:nvSpPr>
        <p:spPr>
          <a:xfrm>
            <a:off x="3528291" y="957296"/>
            <a:ext cx="2103582" cy="52731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ja-JP" altLang="en-US" sz="1800" dirty="0" smtClean="0"/>
              <a:t>高年式化・高額化</a:t>
            </a:r>
            <a:endParaRPr lang="en-US" altLang="ja-JP" sz="1800" dirty="0" smtClean="0"/>
          </a:p>
          <a:p>
            <a:endParaRPr lang="en-US" altLang="ja-JP" sz="2400" dirty="0" smtClean="0"/>
          </a:p>
          <a:p>
            <a:endParaRPr lang="ja-JP" altLang="en-US" dirty="0"/>
          </a:p>
        </p:txBody>
      </p:sp>
      <p:sp>
        <p:nvSpPr>
          <p:cNvPr id="24" name="テキスト ボックス 23"/>
          <p:cNvSpPr txBox="1"/>
          <p:nvPr/>
        </p:nvSpPr>
        <p:spPr>
          <a:xfrm>
            <a:off x="6852664" y="1484614"/>
            <a:ext cx="132772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sz="1400" dirty="0" smtClean="0">
                <a:solidFill>
                  <a:schemeClr val="bg1"/>
                </a:solidFill>
              </a:rPr>
              <a:t>タイ</a:t>
            </a:r>
            <a:endParaRPr kumimoji="1" lang="en-US" altLang="ja-JP" sz="1400" dirty="0" smtClean="0">
              <a:solidFill>
                <a:schemeClr val="bg1"/>
              </a:solidFill>
            </a:endParaRPr>
          </a:p>
          <a:p>
            <a:pPr algn="ctr"/>
            <a:r>
              <a:rPr kumimoji="1" lang="ja-JP" altLang="en-US" sz="1400" dirty="0" smtClean="0">
                <a:solidFill>
                  <a:schemeClr val="bg1"/>
                </a:solidFill>
              </a:rPr>
              <a:t>スリランカ</a:t>
            </a:r>
            <a:endParaRPr kumimoji="1" lang="ja-JP" altLang="en-US" sz="1400" dirty="0">
              <a:solidFill>
                <a:schemeClr val="bg1"/>
              </a:solidFill>
            </a:endParaRPr>
          </a:p>
        </p:txBody>
      </p:sp>
      <p:sp>
        <p:nvSpPr>
          <p:cNvPr id="25" name="テキスト ボックス 24"/>
          <p:cNvSpPr txBox="1"/>
          <p:nvPr/>
        </p:nvSpPr>
        <p:spPr>
          <a:xfrm>
            <a:off x="4475033" y="3902248"/>
            <a:ext cx="111298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kumimoji="1" lang="en-US" altLang="ja-JP" dirty="0" smtClean="0">
                <a:solidFill>
                  <a:schemeClr val="bg1"/>
                </a:solidFill>
              </a:rPr>
              <a:t>NZ</a:t>
            </a:r>
            <a:endParaRPr kumimoji="1" lang="ja-JP" altLang="en-US" dirty="0">
              <a:solidFill>
                <a:schemeClr val="bg1"/>
              </a:solidFill>
            </a:endParaRPr>
          </a:p>
        </p:txBody>
      </p:sp>
      <p:sp>
        <p:nvSpPr>
          <p:cNvPr id="26" name="テキスト ボックス 25"/>
          <p:cNvSpPr txBox="1"/>
          <p:nvPr/>
        </p:nvSpPr>
        <p:spPr>
          <a:xfrm>
            <a:off x="5533737" y="2144906"/>
            <a:ext cx="1327727"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sz="1400" dirty="0" smtClean="0">
                <a:solidFill>
                  <a:schemeClr val="bg1"/>
                </a:solidFill>
              </a:rPr>
              <a:t>マレーシア</a:t>
            </a:r>
            <a:endParaRPr kumimoji="1" lang="ja-JP" altLang="en-US" sz="1400" dirty="0">
              <a:solidFill>
                <a:schemeClr val="bg1"/>
              </a:solidFill>
            </a:endParaRPr>
          </a:p>
        </p:txBody>
      </p:sp>
      <p:sp>
        <p:nvSpPr>
          <p:cNvPr id="27" name="テキスト ボックス 26"/>
          <p:cNvSpPr txBox="1"/>
          <p:nvPr/>
        </p:nvSpPr>
        <p:spPr>
          <a:xfrm>
            <a:off x="1241136" y="4793752"/>
            <a:ext cx="132772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dirty="0" smtClean="0">
                <a:solidFill>
                  <a:schemeClr val="bg1"/>
                </a:solidFill>
              </a:rPr>
              <a:t>ミャンマー</a:t>
            </a:r>
            <a:endParaRPr kumimoji="1" lang="ja-JP" altLang="en-US" dirty="0">
              <a:solidFill>
                <a:schemeClr val="bg1"/>
              </a:solidFill>
            </a:endParaRPr>
          </a:p>
        </p:txBody>
      </p:sp>
      <p:sp>
        <p:nvSpPr>
          <p:cNvPr id="28" name="テキスト ボックス 27"/>
          <p:cNvSpPr txBox="1"/>
          <p:nvPr/>
        </p:nvSpPr>
        <p:spPr>
          <a:xfrm>
            <a:off x="3146136" y="2998465"/>
            <a:ext cx="1327727"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kumimoji="1" lang="ja-JP" altLang="en-US" sz="1400" dirty="0" smtClean="0">
                <a:solidFill>
                  <a:schemeClr val="bg1"/>
                </a:solidFill>
              </a:rPr>
              <a:t>ケニア</a:t>
            </a:r>
            <a:endParaRPr kumimoji="1" lang="en-US" altLang="ja-JP" sz="1400" dirty="0" smtClean="0">
              <a:solidFill>
                <a:schemeClr val="bg1"/>
              </a:solidFill>
            </a:endParaRPr>
          </a:p>
          <a:p>
            <a:pPr algn="ctr"/>
            <a:r>
              <a:rPr kumimoji="1" lang="ja-JP" altLang="en-US" sz="1400" dirty="0" smtClean="0">
                <a:solidFill>
                  <a:schemeClr val="bg1"/>
                </a:solidFill>
              </a:rPr>
              <a:t>タンザニア</a:t>
            </a:r>
            <a:endParaRPr kumimoji="1" lang="ja-JP" altLang="en-US" sz="1400" dirty="0">
              <a:solidFill>
                <a:schemeClr val="bg1"/>
              </a:solidFill>
            </a:endParaRPr>
          </a:p>
        </p:txBody>
      </p:sp>
      <p:sp>
        <p:nvSpPr>
          <p:cNvPr id="29" name="テキスト ボックス 28"/>
          <p:cNvSpPr txBox="1"/>
          <p:nvPr/>
        </p:nvSpPr>
        <p:spPr>
          <a:xfrm>
            <a:off x="1442029" y="5388146"/>
            <a:ext cx="226290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kumimoji="1" lang="ja-JP" altLang="en-US" dirty="0" smtClean="0">
                <a:solidFill>
                  <a:schemeClr val="bg1"/>
                </a:solidFill>
              </a:rPr>
              <a:t>ウガンダ・ザンビア</a:t>
            </a:r>
            <a:endParaRPr kumimoji="1" lang="ja-JP" altLang="en-US" dirty="0">
              <a:solidFill>
                <a:schemeClr val="bg1"/>
              </a:solidFill>
            </a:endParaRPr>
          </a:p>
        </p:txBody>
      </p:sp>
      <p:sp>
        <p:nvSpPr>
          <p:cNvPr id="31" name="テキスト ボックス 30"/>
          <p:cNvSpPr txBox="1"/>
          <p:nvPr/>
        </p:nvSpPr>
        <p:spPr>
          <a:xfrm>
            <a:off x="4498123" y="4440131"/>
            <a:ext cx="111298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kumimoji="1" lang="ja-JP" altLang="en-US" dirty="0" smtClean="0">
                <a:solidFill>
                  <a:schemeClr val="bg1"/>
                </a:solidFill>
              </a:rPr>
              <a:t>豪州</a:t>
            </a:r>
            <a:endParaRPr kumimoji="1" lang="ja-JP" altLang="en-US" dirty="0">
              <a:solidFill>
                <a:schemeClr val="bg1"/>
              </a:solidFill>
            </a:endParaRPr>
          </a:p>
        </p:txBody>
      </p:sp>
      <p:cxnSp>
        <p:nvCxnSpPr>
          <p:cNvPr id="33" name="直線矢印コネクタ 32"/>
          <p:cNvCxnSpPr/>
          <p:nvPr/>
        </p:nvCxnSpPr>
        <p:spPr>
          <a:xfrm flipV="1">
            <a:off x="5618014" y="3508647"/>
            <a:ext cx="558801" cy="1017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2844796" y="4657295"/>
            <a:ext cx="1327727"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kumimoji="1" lang="ja-JP" altLang="en-US" dirty="0" smtClean="0">
                <a:solidFill>
                  <a:schemeClr val="bg1"/>
                </a:solidFill>
              </a:rPr>
              <a:t>ロシア他</a:t>
            </a:r>
            <a:r>
              <a:rPr kumimoji="1" lang="en-US" altLang="ja-JP" dirty="0" smtClean="0">
                <a:solidFill>
                  <a:schemeClr val="bg1"/>
                </a:solidFill>
              </a:rPr>
              <a:t>CIS</a:t>
            </a:r>
            <a:r>
              <a:rPr kumimoji="1" lang="ja-JP" altLang="en-US" dirty="0" smtClean="0">
                <a:solidFill>
                  <a:schemeClr val="bg1"/>
                </a:solidFill>
              </a:rPr>
              <a:t>地域</a:t>
            </a:r>
            <a:endParaRPr kumimoji="1" lang="ja-JP" altLang="en-US" dirty="0">
              <a:solidFill>
                <a:schemeClr val="bg1"/>
              </a:solidFill>
            </a:endParaRPr>
          </a:p>
        </p:txBody>
      </p:sp>
      <p:sp>
        <p:nvSpPr>
          <p:cNvPr id="37" name="コンテンツ プレースホルダー 2"/>
          <p:cNvSpPr txBox="1">
            <a:spLocks/>
          </p:cNvSpPr>
          <p:nvPr/>
        </p:nvSpPr>
        <p:spPr>
          <a:xfrm>
            <a:off x="2763981" y="3589462"/>
            <a:ext cx="2609273" cy="53605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1300" dirty="0" smtClean="0">
                <a:solidFill>
                  <a:schemeClr val="accent6"/>
                </a:solidFill>
              </a:rPr>
              <a:t>単価</a:t>
            </a:r>
            <a:r>
              <a:rPr lang="en-US" altLang="ja-JP" sz="1300" dirty="0" smtClean="0">
                <a:solidFill>
                  <a:schemeClr val="accent6"/>
                </a:solidFill>
              </a:rPr>
              <a:t>50</a:t>
            </a:r>
            <a:r>
              <a:rPr lang="ja-JP" altLang="en-US" sz="1300" dirty="0" smtClean="0">
                <a:solidFill>
                  <a:schemeClr val="accent6"/>
                </a:solidFill>
              </a:rPr>
              <a:t>万円</a:t>
            </a:r>
            <a:r>
              <a:rPr lang="en-US" altLang="ja-JP" sz="1300" dirty="0" smtClean="0">
                <a:solidFill>
                  <a:schemeClr val="accent6"/>
                </a:solidFill>
              </a:rPr>
              <a:t>-100</a:t>
            </a:r>
            <a:r>
              <a:rPr lang="ja-JP" altLang="en-US" sz="1300" dirty="0" smtClean="0">
                <a:solidFill>
                  <a:schemeClr val="accent6"/>
                </a:solidFill>
              </a:rPr>
              <a:t>万円超ゾーン</a:t>
            </a:r>
            <a:endParaRPr lang="en-US" altLang="ja-JP" sz="1300" dirty="0" smtClean="0">
              <a:solidFill>
                <a:schemeClr val="accent6"/>
              </a:solidFill>
            </a:endParaRPr>
          </a:p>
          <a:p>
            <a:endParaRPr lang="ja-JP" altLang="en-US" dirty="0"/>
          </a:p>
        </p:txBody>
      </p:sp>
      <p:sp>
        <p:nvSpPr>
          <p:cNvPr id="41" name="コンテンツ プレースホルダー 2"/>
          <p:cNvSpPr txBox="1">
            <a:spLocks/>
          </p:cNvSpPr>
          <p:nvPr/>
        </p:nvSpPr>
        <p:spPr>
          <a:xfrm>
            <a:off x="5343674" y="1120099"/>
            <a:ext cx="2436090" cy="52731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1400" dirty="0" smtClean="0">
                <a:solidFill>
                  <a:schemeClr val="accent6"/>
                </a:solidFill>
                <a:latin typeface="+mn-ea"/>
              </a:rPr>
              <a:t>単価</a:t>
            </a:r>
            <a:r>
              <a:rPr lang="en-US" altLang="ja-JP" sz="1400" dirty="0" smtClean="0">
                <a:solidFill>
                  <a:schemeClr val="accent6"/>
                </a:solidFill>
                <a:latin typeface="+mn-ea"/>
              </a:rPr>
              <a:t>200</a:t>
            </a:r>
            <a:r>
              <a:rPr lang="ja-JP" altLang="en-US" sz="1400" dirty="0" smtClean="0">
                <a:solidFill>
                  <a:schemeClr val="accent6"/>
                </a:solidFill>
                <a:latin typeface="+mn-ea"/>
              </a:rPr>
              <a:t>万円超ゾーン</a:t>
            </a:r>
            <a:endParaRPr lang="en-US" altLang="ja-JP" sz="1400" dirty="0" smtClean="0">
              <a:solidFill>
                <a:schemeClr val="accent6"/>
              </a:solidFill>
              <a:latin typeface="+mn-ea"/>
            </a:endParaRPr>
          </a:p>
        </p:txBody>
      </p:sp>
      <p:sp>
        <p:nvSpPr>
          <p:cNvPr id="44" name="コンテンツ プレースホルダー 2"/>
          <p:cNvSpPr txBox="1">
            <a:spLocks/>
          </p:cNvSpPr>
          <p:nvPr/>
        </p:nvSpPr>
        <p:spPr>
          <a:xfrm>
            <a:off x="1335231" y="4342976"/>
            <a:ext cx="2467264" cy="52731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None/>
            </a:pPr>
            <a:r>
              <a:rPr lang="ja-JP" altLang="en-US" sz="1400" dirty="0" smtClean="0">
                <a:solidFill>
                  <a:schemeClr val="accent6"/>
                </a:solidFill>
                <a:latin typeface="+mn-ea"/>
              </a:rPr>
              <a:t>単価</a:t>
            </a:r>
            <a:r>
              <a:rPr lang="en-US" altLang="ja-JP" sz="1400" dirty="0" smtClean="0">
                <a:solidFill>
                  <a:schemeClr val="accent6"/>
                </a:solidFill>
                <a:latin typeface="+mn-ea"/>
              </a:rPr>
              <a:t>50</a:t>
            </a:r>
            <a:r>
              <a:rPr lang="ja-JP" altLang="en-US" sz="1400" dirty="0" smtClean="0">
                <a:solidFill>
                  <a:schemeClr val="accent6"/>
                </a:solidFill>
                <a:latin typeface="+mn-ea"/>
              </a:rPr>
              <a:t>万円以下ゾーン</a:t>
            </a:r>
            <a:endParaRPr lang="en-US" altLang="ja-JP" sz="1400" dirty="0" smtClean="0">
              <a:solidFill>
                <a:schemeClr val="accent6"/>
              </a:solidFill>
              <a:latin typeface="+mn-ea"/>
            </a:endParaRPr>
          </a:p>
          <a:p>
            <a:endParaRPr lang="ja-JP" altLang="en-US" dirty="0"/>
          </a:p>
        </p:txBody>
      </p:sp>
      <p:cxnSp>
        <p:nvCxnSpPr>
          <p:cNvPr id="45" name="直線矢印コネクタ 44"/>
          <p:cNvCxnSpPr/>
          <p:nvPr/>
        </p:nvCxnSpPr>
        <p:spPr>
          <a:xfrm flipV="1">
            <a:off x="5261278" y="3341744"/>
            <a:ext cx="326737" cy="560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6274891" y="3004327"/>
            <a:ext cx="132772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sz="1400" dirty="0" smtClean="0">
                <a:solidFill>
                  <a:schemeClr val="bg1"/>
                </a:solidFill>
              </a:rPr>
              <a:t>バングラ</a:t>
            </a:r>
            <a:endParaRPr kumimoji="1" lang="en-US" altLang="ja-JP" sz="1400" dirty="0" smtClean="0">
              <a:solidFill>
                <a:schemeClr val="bg1"/>
              </a:solidFill>
            </a:endParaRPr>
          </a:p>
          <a:p>
            <a:pPr algn="ctr"/>
            <a:r>
              <a:rPr kumimoji="1" lang="ja-JP" altLang="en-US" sz="1400" dirty="0" smtClean="0">
                <a:solidFill>
                  <a:schemeClr val="bg1"/>
                </a:solidFill>
              </a:rPr>
              <a:t>パキスタン</a:t>
            </a:r>
            <a:endParaRPr kumimoji="1" lang="ja-JP" altLang="en-US" sz="1400" dirty="0">
              <a:solidFill>
                <a:schemeClr val="bg1"/>
              </a:solidFill>
            </a:endParaRPr>
          </a:p>
        </p:txBody>
      </p:sp>
      <p:sp>
        <p:nvSpPr>
          <p:cNvPr id="36" name="コンテンツ プレースホルダー 2"/>
          <p:cNvSpPr txBox="1">
            <a:spLocks/>
          </p:cNvSpPr>
          <p:nvPr/>
        </p:nvSpPr>
        <p:spPr>
          <a:xfrm>
            <a:off x="3117271" y="2170587"/>
            <a:ext cx="2609273" cy="53605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1300" dirty="0" smtClean="0">
                <a:solidFill>
                  <a:schemeClr val="accent6"/>
                </a:solidFill>
              </a:rPr>
              <a:t>単価</a:t>
            </a:r>
            <a:r>
              <a:rPr lang="en-US" altLang="ja-JP" sz="1300" dirty="0" smtClean="0">
                <a:solidFill>
                  <a:schemeClr val="accent6"/>
                </a:solidFill>
              </a:rPr>
              <a:t>100</a:t>
            </a:r>
            <a:r>
              <a:rPr lang="ja-JP" altLang="en-US" sz="1300" dirty="0" smtClean="0">
                <a:solidFill>
                  <a:schemeClr val="accent6"/>
                </a:solidFill>
              </a:rPr>
              <a:t>万円</a:t>
            </a:r>
            <a:r>
              <a:rPr lang="en-US" altLang="ja-JP" sz="1300" dirty="0" smtClean="0">
                <a:solidFill>
                  <a:schemeClr val="accent6"/>
                </a:solidFill>
              </a:rPr>
              <a:t>-200</a:t>
            </a:r>
            <a:r>
              <a:rPr lang="ja-JP" altLang="en-US" sz="1300" dirty="0" smtClean="0">
                <a:solidFill>
                  <a:schemeClr val="accent6"/>
                </a:solidFill>
              </a:rPr>
              <a:t>万円ゾーン</a:t>
            </a:r>
            <a:endParaRPr lang="en-US" altLang="ja-JP" sz="1300" dirty="0" smtClean="0">
              <a:solidFill>
                <a:schemeClr val="accent6"/>
              </a:solidFill>
            </a:endParaRPr>
          </a:p>
          <a:p>
            <a:endParaRPr lang="ja-JP" altLang="en-US" dirty="0"/>
          </a:p>
        </p:txBody>
      </p:sp>
      <p:sp>
        <p:nvSpPr>
          <p:cNvPr id="11" name="角丸四角形吹き出し 10"/>
          <p:cNvSpPr/>
          <p:nvPr/>
        </p:nvSpPr>
        <p:spPr>
          <a:xfrm>
            <a:off x="720436" y="1363077"/>
            <a:ext cx="2425700" cy="1089606"/>
          </a:xfrm>
          <a:prstGeom prst="wedgeRoundRectCallout">
            <a:avLst>
              <a:gd name="adj1" fmla="val -20833"/>
              <a:gd name="adj2" fmla="val 50857"/>
              <a:gd name="adj3" fmla="val 16667"/>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82336" y="1381755"/>
            <a:ext cx="2417619" cy="923330"/>
          </a:xfrm>
          <a:prstGeom prst="rect">
            <a:avLst/>
          </a:prstGeom>
          <a:noFill/>
        </p:spPr>
        <p:txBody>
          <a:bodyPr wrap="square" rtlCol="0">
            <a:spAutoFit/>
          </a:bodyPr>
          <a:lstStyle/>
          <a:p>
            <a:pPr algn="ctr"/>
            <a:r>
              <a:rPr kumimoji="1" lang="ja-JP" altLang="en-US" dirty="0" smtClean="0"/>
              <a:t>マーケットによって大きく異なる売単価と対象モデル</a:t>
            </a:r>
            <a:r>
              <a:rPr kumimoji="1" lang="en-US" altLang="ja-JP" dirty="0" smtClean="0"/>
              <a:t>&amp;</a:t>
            </a:r>
            <a:r>
              <a:rPr kumimoji="1" lang="ja-JP" altLang="en-US" dirty="0" smtClean="0"/>
              <a:t>年式</a:t>
            </a:r>
            <a:endParaRPr kumimoji="1" lang="ja-JP" altLang="en-US" dirty="0"/>
          </a:p>
        </p:txBody>
      </p:sp>
    </p:spTree>
    <p:extLst>
      <p:ext uri="{BB962C8B-B14F-4D97-AF65-F5344CB8AC3E}">
        <p14:creationId xmlns:p14="http://schemas.microsoft.com/office/powerpoint/2010/main" val="563696672"/>
      </p:ext>
    </p:extLst>
  </p:cSld>
  <p:clrMapOvr>
    <a:masterClrMapping/>
  </p:clrMapOvr>
</p:sld>
</file>

<file path=ppt/theme/theme1.xml><?xml version="1.0" encoding="utf-8"?>
<a:theme xmlns:a="http://schemas.openxmlformats.org/drawingml/2006/main" name="スリップストリーム">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スリップストリーム.thmx</Template>
  <TotalTime>3577</TotalTime>
  <Words>848</Words>
  <Application>Microsoft Office PowerPoint</Application>
  <PresentationFormat>画面に合わせる (4:3)</PresentationFormat>
  <Paragraphs>403</Paragraphs>
  <Slides>17</Slides>
  <Notes>1</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スリップストリーム</vt:lpstr>
      <vt:lpstr>2015年 中古車輸出概要 *業界概要と課題点*</vt:lpstr>
      <vt:lpstr>2014年　自動車産業主要統計</vt:lpstr>
      <vt:lpstr>2014年輸出通関実績概要 (申告金額20万円以下は通関実績には非計上）</vt:lpstr>
      <vt:lpstr>主要輸出国 の推移 (通関統計ベース）</vt:lpstr>
      <vt:lpstr>仕向地主要30ヶ国と地域別市場動向</vt:lpstr>
      <vt:lpstr>中古車輸出の業界図</vt:lpstr>
      <vt:lpstr>PowerPoint プレゼンテーション</vt:lpstr>
      <vt:lpstr>中古車輸出のトレンド</vt:lpstr>
      <vt:lpstr>輸出相手国別セグメント</vt:lpstr>
      <vt:lpstr>国内モデルに対する旺盛な海外需要 (価格メリットだけでない強い訴求要素が！）</vt:lpstr>
      <vt:lpstr>輸出商社のモデルパターン</vt:lpstr>
      <vt:lpstr>業界の課題点1　 なぜ企業価値が形成しずらいのか？</vt:lpstr>
      <vt:lpstr>業界の課題点2　 大手企業の参入事例と参入課題</vt:lpstr>
      <vt:lpstr>業界の課題点３ 中古車輸出の戦略的展開</vt:lpstr>
      <vt:lpstr>PowerPoint プレゼンテーション</vt:lpstr>
      <vt:lpstr>JUMVEA（日本中古車輸出業協同組合）概要</vt:lpstr>
      <vt:lpstr>業界関連　資料・文献</vt:lpstr>
    </vt:vector>
  </TitlesOfParts>
  <Company>FUJIIYAMA TRADING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2013年 中古車輸出近況</dc:title>
  <dc:creator>Yoshi Warashina IMAC</dc:creator>
  <cp:lastModifiedBy>fmvuser</cp:lastModifiedBy>
  <cp:revision>136</cp:revision>
  <cp:lastPrinted>2015-03-03T04:05:15Z</cp:lastPrinted>
  <dcterms:created xsi:type="dcterms:W3CDTF">2013-10-28T04:00:29Z</dcterms:created>
  <dcterms:modified xsi:type="dcterms:W3CDTF">2015-05-13T07:54:21Z</dcterms:modified>
</cp:coreProperties>
</file>